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93" r:id="rId2"/>
    <p:sldId id="294" r:id="rId3"/>
    <p:sldId id="366" r:id="rId4"/>
    <p:sldId id="376" r:id="rId5"/>
    <p:sldId id="377" r:id="rId6"/>
    <p:sldId id="378" r:id="rId7"/>
    <p:sldId id="381" r:id="rId8"/>
    <p:sldId id="379" r:id="rId9"/>
    <p:sldId id="380" r:id="rId10"/>
    <p:sldId id="367" r:id="rId11"/>
    <p:sldId id="368" r:id="rId12"/>
    <p:sldId id="370" r:id="rId13"/>
    <p:sldId id="371" r:id="rId14"/>
    <p:sldId id="369"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8" r:id="rId28"/>
    <p:sldId id="309" r:id="rId29"/>
    <p:sldId id="310" r:id="rId30"/>
    <p:sldId id="311" r:id="rId31"/>
    <p:sldId id="312" r:id="rId32"/>
    <p:sldId id="313" r:id="rId33"/>
    <p:sldId id="330" r:id="rId34"/>
    <p:sldId id="332" r:id="rId35"/>
    <p:sldId id="333" r:id="rId36"/>
    <p:sldId id="334" r:id="rId37"/>
    <p:sldId id="335" r:id="rId38"/>
    <p:sldId id="336" r:id="rId39"/>
    <p:sldId id="337" r:id="rId40"/>
    <p:sldId id="338" r:id="rId41"/>
    <p:sldId id="339" r:id="rId42"/>
    <p:sldId id="340" r:id="rId43"/>
    <p:sldId id="397" r:id="rId44"/>
    <p:sldId id="341" r:id="rId45"/>
    <p:sldId id="342" r:id="rId46"/>
    <p:sldId id="343" r:id="rId47"/>
    <p:sldId id="344" r:id="rId48"/>
    <p:sldId id="345" r:id="rId49"/>
    <p:sldId id="374" r:id="rId50"/>
    <p:sldId id="375" r:id="rId51"/>
    <p:sldId id="373" r:id="rId52"/>
    <p:sldId id="346" r:id="rId53"/>
    <p:sldId id="347" r:id="rId54"/>
    <p:sldId id="348" r:id="rId55"/>
    <p:sldId id="349" r:id="rId56"/>
    <p:sldId id="350" r:id="rId57"/>
    <p:sldId id="351" r:id="rId58"/>
    <p:sldId id="352" r:id="rId59"/>
    <p:sldId id="356" r:id="rId60"/>
    <p:sldId id="372" r:id="rId61"/>
    <p:sldId id="357" r:id="rId62"/>
    <p:sldId id="359"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360" r:id="rId79"/>
    <p:sldId id="362" r:id="rId80"/>
    <p:sldId id="363" r:id="rId81"/>
    <p:sldId id="364" r:id="rId82"/>
    <p:sldId id="365" r:id="rId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54061"/>
    <a:srgbClr val="95B3D7"/>
    <a:srgbClr val="215968"/>
    <a:srgbClr val="31859C"/>
    <a:srgbClr val="93CDDD"/>
    <a:srgbClr val="FAC090"/>
    <a:srgbClr val="E46C0A"/>
    <a:srgbClr val="984807"/>
    <a:srgbClr val="003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2182"/>
  </p:normalViewPr>
  <p:slideViewPr>
    <p:cSldViewPr snapToGrid="0" snapToObjects="1">
      <p:cViewPr>
        <p:scale>
          <a:sx n="110" d="100"/>
          <a:sy n="110" d="100"/>
        </p:scale>
        <p:origin x="-732"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1994AF-D40F-C049-8F53-8999E12B5AB7}" type="datetimeFigureOut">
              <a:rPr lang="en-US" smtClean="0"/>
              <a:t>9/30/2019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30526B-4D11-5B47-ABB8-EA6BDB0149E2}" type="slidenum">
              <a:rPr lang="en-US" smtClean="0"/>
              <a:t>‹#›</a:t>
            </a:fld>
            <a:endParaRPr lang="en-US"/>
          </a:p>
        </p:txBody>
      </p:sp>
    </p:spTree>
    <p:extLst>
      <p:ext uri="{BB962C8B-B14F-4D97-AF65-F5344CB8AC3E}">
        <p14:creationId xmlns:p14="http://schemas.microsoft.com/office/powerpoint/2010/main" val="367122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C8012999-31FE-4470-B77F-F19BE54DC719}"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767" indent="-271767"/>
            <a:endParaRPr lang="en-US" altLang="en-US" smtClean="0">
              <a:latin typeface="Arial" panose="020B0604020202020204" pitchFamily="34" charset="0"/>
            </a:endParaRPr>
          </a:p>
        </p:txBody>
      </p:sp>
    </p:spTree>
    <p:extLst>
      <p:ext uri="{BB962C8B-B14F-4D97-AF65-F5344CB8AC3E}">
        <p14:creationId xmlns:p14="http://schemas.microsoft.com/office/powerpoint/2010/main" val="357093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3276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0726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9055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08179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304086A2-89E6-4991-A75B-22C26523FAE7}"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84995"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endParaRPr lang="en-US" altLang="en-US" smtClean="0">
              <a:latin typeface="Arial" panose="020B0604020202020204" pitchFamily="34" charset="0"/>
            </a:endParaRPr>
          </a:p>
        </p:txBody>
      </p:sp>
      <p:sp>
        <p:nvSpPr>
          <p:cNvPr id="84996"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84997"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4998"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4999"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0"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1"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2"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3"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4"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5"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6"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7"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85008"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237505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35AB72DE-5840-422E-8FE0-9EB41628B607}"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717268" y="4460981"/>
            <a:ext cx="5988050" cy="4551363"/>
          </a:xfrm>
          <a:solidFill>
            <a:srgbClr val="FFFFFF"/>
          </a:solidFill>
          <a:ln>
            <a:solidFill>
              <a:srgbClr val="000000"/>
            </a:solidFill>
            <a:miter lim="800000"/>
            <a:headEnd/>
            <a:tailEnd/>
          </a:ln>
        </p:spPr>
        <p:txBody>
          <a:bodyPr/>
          <a:lstStyle/>
          <a:p>
            <a:pPr marL="271767" indent="-271767"/>
            <a:endParaRPr lang="en-US" altLang="en-US" smtClean="0">
              <a:latin typeface="Arial" panose="020B0604020202020204" pitchFamily="34" charset="0"/>
            </a:endParaRPr>
          </a:p>
        </p:txBody>
      </p:sp>
    </p:spTree>
    <p:extLst>
      <p:ext uri="{BB962C8B-B14F-4D97-AF65-F5344CB8AC3E}">
        <p14:creationId xmlns:p14="http://schemas.microsoft.com/office/powerpoint/2010/main" val="1533439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7245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8641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0632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81D09DB1-3BC8-4621-BE12-D7E89B23B933}"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90115"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endParaRPr lang="en-US" altLang="en-US" smtClean="0">
              <a:latin typeface="Arial" panose="020B0604020202020204" pitchFamily="34" charset="0"/>
            </a:endParaRPr>
          </a:p>
        </p:txBody>
      </p:sp>
      <p:sp>
        <p:nvSpPr>
          <p:cNvPr id="90116"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90117"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18"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19"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0"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1"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2"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3"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4"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5"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6"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7"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0128"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126771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0480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058568" y="8920349"/>
            <a:ext cx="3105997" cy="46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72" tIns="47286" rIns="94572" bIns="47286" anchor="b"/>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AE1DB709-BFDA-484F-AF47-C249F1AD580C}"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240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58568" y="8920349"/>
            <a:ext cx="3105997" cy="46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72" tIns="47286" rIns="94572" bIns="47286" anchor="b"/>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D11CCD5F-A62F-469C-A1CC-4243DD8F4380}"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43268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99299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3D12BA1A-4CDD-4348-96F0-5522098B33FF}"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96259"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endParaRPr lang="en-US" altLang="en-US" smtClean="0">
              <a:latin typeface="Arial" panose="020B0604020202020204" pitchFamily="34" charset="0"/>
            </a:endParaRPr>
          </a:p>
        </p:txBody>
      </p:sp>
      <p:sp>
        <p:nvSpPr>
          <p:cNvPr id="96260"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96261"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2"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3"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4"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5"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6"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7"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8"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69"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70"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71"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96272"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93693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76420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47919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latin typeface="Arial" panose="020B0604020202020204" pitchFamily="34" charset="0"/>
            </a:endParaRPr>
          </a:p>
        </p:txBody>
      </p:sp>
    </p:spTree>
    <p:extLst>
      <p:ext uri="{BB962C8B-B14F-4D97-AF65-F5344CB8AC3E}">
        <p14:creationId xmlns:p14="http://schemas.microsoft.com/office/powerpoint/2010/main" val="1644297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969CBD11-C5EF-4F63-AB1A-87556AC4C4A6}"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102403"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endParaRPr lang="en-US" altLang="en-US" smtClean="0">
              <a:latin typeface="Arial" panose="020B0604020202020204" pitchFamily="34" charset="0"/>
            </a:endParaRPr>
          </a:p>
        </p:txBody>
      </p:sp>
      <p:sp>
        <p:nvSpPr>
          <p:cNvPr id="102404"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102405"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06"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07"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08"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09"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0"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1"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2"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3"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4"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5"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2416"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3452477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C1968252-BDDA-4C15-96D2-98A650E25DBB}"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37059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E1E02F52-D514-4CB3-87AC-4915AC322CF8}" type="slidenum">
              <a:rPr lang="en-US" altLang="en-US">
                <a:latin typeface="Arial" panose="020B0604020202020204" pitchFamily="34" charset="0"/>
              </a:rPr>
              <a:pPr/>
              <a:t>37</a:t>
            </a:fld>
            <a:endParaRPr lang="en-US" altLang="en-US">
              <a:latin typeface="Arial" panose="020B0604020202020204" pitchFamily="34"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64638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B2FDDBBB-B22B-481D-815F-BE6708FE2AE9}"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57283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DF38DBD0-A42A-4874-93B5-5F78AD90A8F3}"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767" indent="-271767"/>
            <a:endParaRPr lang="en-US" altLang="en-US" smtClean="0">
              <a:latin typeface="Arial" panose="020B0604020202020204" pitchFamily="34" charset="0"/>
            </a:endParaRPr>
          </a:p>
        </p:txBody>
      </p:sp>
      <p:sp>
        <p:nvSpPr>
          <p:cNvPr id="106501" name="Rectangle 3"/>
          <p:cNvSpPr>
            <a:spLocks noChangeArrowheads="1"/>
          </p:cNvSpPr>
          <p:nvPr/>
        </p:nvSpPr>
        <p:spPr bwMode="auto">
          <a:xfrm>
            <a:off x="876300" y="4614308"/>
            <a:ext cx="5733274" cy="42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72" tIns="47286" rIns="94572" bIns="47286"/>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30000"/>
              </a:spcBef>
            </a:pPr>
            <a:endParaRPr lang="en-US" altLang="en-US" sz="1400" b="1">
              <a:latin typeface="Arial" panose="020B0604020202020204" pitchFamily="34" charset="0"/>
            </a:endParaRPr>
          </a:p>
          <a:p>
            <a:pPr eaLnBrk="1" hangingPunct="1">
              <a:spcBef>
                <a:spcPct val="30000"/>
              </a:spcBef>
            </a:pPr>
            <a:r>
              <a:rPr lang="en-US" altLang="en-US" sz="1400" b="1">
                <a:latin typeface="Arial" panose="020B0604020202020204" pitchFamily="34" charset="0"/>
              </a:rPr>
              <a:t>Nancy</a:t>
            </a:r>
          </a:p>
        </p:txBody>
      </p:sp>
    </p:spTree>
    <p:extLst>
      <p:ext uri="{BB962C8B-B14F-4D97-AF65-F5344CB8AC3E}">
        <p14:creationId xmlns:p14="http://schemas.microsoft.com/office/powerpoint/2010/main" val="4174695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C6259A9E-B2D6-4977-9FCF-523E527A0CD4}"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10580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37A14BD1-B000-44CA-B2A0-40ACFAFEA009}"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108547"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endParaRPr lang="en-US" altLang="en-US" smtClean="0">
              <a:latin typeface="Arial" panose="020B0604020202020204" pitchFamily="34" charset="0"/>
            </a:endParaRPr>
          </a:p>
        </p:txBody>
      </p:sp>
      <p:sp>
        <p:nvSpPr>
          <p:cNvPr id="108548"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108549"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0"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1"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2"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3"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4"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5"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6"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7"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8"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59"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8560"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303185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4058568" y="8920349"/>
            <a:ext cx="3105997" cy="46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72" tIns="47286" rIns="94572" bIns="47286" anchor="b"/>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DA1A7EDD-F6F3-4777-A078-B015F2D9575E}" type="slidenum">
              <a:rPr lang="en-US" altLang="en-US" sz="1200">
                <a:latin typeface="Arial" panose="020B0604020202020204" pitchFamily="34" charset="0"/>
              </a:rPr>
              <a:pPr algn="r" eaLnBrk="1" hangingPunct="1"/>
              <a:t>42</a:t>
            </a:fld>
            <a:endParaRPr lang="en-US" altLang="en-US" sz="1200">
              <a:latin typeface="Arial" panose="020B0604020202020204" pitchFamily="34" charset="0"/>
            </a:endParaRPr>
          </a:p>
        </p:txBody>
      </p:sp>
      <p:sp>
        <p:nvSpPr>
          <p:cNvPr id="109571"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r>
              <a:rPr lang="en-US" altLang="en-US" smtClean="0">
                <a:latin typeface="Arial" panose="020B0604020202020204" pitchFamily="34" charset="0"/>
              </a:rPr>
              <a:t>CHECK ON THIS TO SEE IF A BETTER METHOD.</a:t>
            </a:r>
          </a:p>
        </p:txBody>
      </p:sp>
      <p:sp>
        <p:nvSpPr>
          <p:cNvPr id="109572"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109573"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74"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75"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76"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77"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78"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79"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80"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81"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82"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83"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09584"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3309732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67021B8E-A37E-44A3-85A2-64E6E384B785}" type="slidenum">
              <a:rPr lang="en-US" altLang="en-US">
                <a:solidFill>
                  <a:prstClr val="black"/>
                </a:solidFill>
                <a:latin typeface="Arial" panose="020B0604020202020204" pitchFamily="34" charset="0"/>
              </a:rPr>
              <a:pPr/>
              <a:t>43</a:t>
            </a:fld>
            <a:endParaRPr lang="en-US" altLang="en-US">
              <a:solidFill>
                <a:prstClr val="black"/>
              </a:solidFill>
              <a:latin typeface="Arial" panose="020B0604020202020204" pitchFamily="34" charset="0"/>
            </a:endParaRPr>
          </a:p>
        </p:txBody>
      </p:sp>
      <p:sp>
        <p:nvSpPr>
          <p:cNvPr id="99331"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7" tIns="45972" rIns="93587" bIns="45972"/>
          <a:lstStyle/>
          <a:p>
            <a:pPr eaLnBrk="1" hangingPunct="1"/>
            <a:endParaRPr lang="en-US" altLang="en-US" smtClean="0">
              <a:latin typeface="Arial" panose="020B0604020202020204" pitchFamily="34" charset="0"/>
            </a:endParaRPr>
          </a:p>
        </p:txBody>
      </p:sp>
      <p:sp>
        <p:nvSpPr>
          <p:cNvPr id="99332" name="Rectangle 3"/>
          <p:cNvSpPr>
            <a:spLocks noGrp="1" noRot="1" noChangeAspect="1" noChangeArrowheads="1" noTextEdit="1"/>
          </p:cNvSpPr>
          <p:nvPr>
            <p:ph type="sldImg"/>
          </p:nvPr>
        </p:nvSpPr>
        <p:spPr>
          <a:xfrm>
            <a:off x="465138" y="711200"/>
            <a:ext cx="6235700" cy="3508375"/>
          </a:xfrm>
          <a:ln w="12700" cap="flat">
            <a:solidFill>
              <a:schemeClr val="tx1"/>
            </a:solidFill>
          </a:ln>
        </p:spPr>
      </p:sp>
    </p:spTree>
    <p:extLst>
      <p:ext uri="{BB962C8B-B14F-4D97-AF65-F5344CB8AC3E}">
        <p14:creationId xmlns:p14="http://schemas.microsoft.com/office/powerpoint/2010/main" val="352664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88705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55451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3410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64222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EB6D2B7B-1A1D-4316-97CD-260BC843E54B}" type="slidenum">
              <a:rPr lang="en-US" altLang="en-US">
                <a:latin typeface="Arial" panose="020B0604020202020204" pitchFamily="34" charset="0"/>
              </a:rPr>
              <a:pPr/>
              <a:t>48</a:t>
            </a:fld>
            <a:endParaRPr lang="en-US" altLang="en-US">
              <a:latin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0983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EB6D2B7B-1A1D-4316-97CD-260BC843E54B}" type="slidenum">
              <a:rPr lang="en-US" altLang="en-US">
                <a:latin typeface="Arial" panose="020B0604020202020204" pitchFamily="34" charset="0"/>
              </a:rPr>
              <a:pPr/>
              <a:t>49</a:t>
            </a:fld>
            <a:endParaRPr lang="en-US" altLang="en-US">
              <a:latin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0983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EB6D2B7B-1A1D-4316-97CD-260BC843E54B}" type="slidenum">
              <a:rPr lang="en-US" altLang="en-US">
                <a:latin typeface="Arial" panose="020B0604020202020204" pitchFamily="34" charset="0"/>
              </a:rPr>
              <a:pPr/>
              <a:t>50</a:t>
            </a:fld>
            <a:endParaRPr lang="en-US" altLang="en-US">
              <a:latin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0983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EB6D2B7B-1A1D-4316-97CD-260BC843E54B}" type="slidenum">
              <a:rPr lang="en-US" altLang="en-US">
                <a:latin typeface="Arial" panose="020B0604020202020204" pitchFamily="34" charset="0"/>
              </a:rPr>
              <a:pPr/>
              <a:t>51</a:t>
            </a:fld>
            <a:endParaRPr lang="en-US" altLang="en-US">
              <a:latin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098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2D508878-B408-45E0-906D-FB2FBA86D697}" type="slidenum">
              <a:rPr lang="en-US" altLang="en-US">
                <a:latin typeface="Arial" panose="020B0604020202020204" pitchFamily="34" charset="0"/>
              </a:rPr>
              <a:pPr/>
              <a:t>52</a:t>
            </a:fld>
            <a:endParaRPr lang="en-US" altLang="en-US">
              <a:latin typeface="Arial" panose="020B0604020202020204"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049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093CCA8E-2304-4FDE-883D-56A41C58EB2D}" type="slidenum">
              <a:rPr lang="en-US" altLang="en-US">
                <a:latin typeface="Arial" panose="020B0604020202020204" pitchFamily="34" charset="0"/>
              </a:rPr>
              <a:pPr/>
              <a:t>53</a:t>
            </a:fld>
            <a:endParaRPr lang="en-US" altLang="en-US">
              <a:latin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37466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40972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D2AED6CE-BFCA-479A-9D98-78C7C2F0BE82}"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288200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D3ACF20F-4C05-4C27-90C8-EAC802FA5D99}" type="slidenum">
              <a:rPr lang="en-US" altLang="en-US">
                <a:latin typeface="Arial" panose="020B0604020202020204" pitchFamily="34" charset="0"/>
              </a:rPr>
              <a:pPr/>
              <a:t>56</a:t>
            </a:fld>
            <a:endParaRPr lang="en-US" altLang="en-US">
              <a:latin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a:latin typeface="Arial" panose="020B0604020202020204" pitchFamily="34" charset="0"/>
              </a:rPr>
              <a:t>	</a:t>
            </a:r>
          </a:p>
        </p:txBody>
      </p:sp>
    </p:spTree>
    <p:extLst>
      <p:ext uri="{BB962C8B-B14F-4D97-AF65-F5344CB8AC3E}">
        <p14:creationId xmlns:p14="http://schemas.microsoft.com/office/powerpoint/2010/main" val="2868146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D23601C7-185F-4CDD-B1CD-2B9D5EE48F02}" type="slidenum">
              <a:rPr lang="en-US" altLang="en-US">
                <a:latin typeface="Arial" panose="020B0604020202020204" pitchFamily="34" charset="0"/>
              </a:rPr>
              <a:pPr/>
              <a:t>57</a:t>
            </a:fld>
            <a:endParaRPr lang="en-US" altLang="en-US">
              <a:latin typeface="Arial" panose="020B0604020202020204"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87857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B7B00321-421D-42CD-8497-EEB5BF90E8FE}" type="slidenum">
              <a:rPr lang="en-US" altLang="en-US">
                <a:latin typeface="Arial" panose="020B0604020202020204" pitchFamily="34" charset="0"/>
              </a:rPr>
              <a:pPr/>
              <a:t>58</a:t>
            </a:fld>
            <a:endParaRPr lang="en-US" altLang="en-US">
              <a:latin typeface="Arial" panose="020B060402020202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767" indent="-271767"/>
            <a:endParaRPr lang="en-US" altLang="en-US" smtClean="0">
              <a:latin typeface="Arial" panose="020B0604020202020204" pitchFamily="34" charset="0"/>
            </a:endParaRPr>
          </a:p>
        </p:txBody>
      </p:sp>
    </p:spTree>
    <p:extLst>
      <p:ext uri="{BB962C8B-B14F-4D97-AF65-F5344CB8AC3E}">
        <p14:creationId xmlns:p14="http://schemas.microsoft.com/office/powerpoint/2010/main" val="7866494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23746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23746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863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C1F69117-E7F5-4045-B57E-29311F8E5C70}" type="slidenum">
              <a:rPr lang="en-US" altLang="en-US">
                <a:latin typeface="Arial" panose="020B0604020202020204" pitchFamily="34" charset="0"/>
              </a:rPr>
              <a:pPr/>
              <a:t>62</a:t>
            </a:fld>
            <a:endParaRPr lang="en-US" altLang="en-US">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25738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BBCF26FC-EA28-47BD-844C-9D9CE4459229}" type="slidenum">
              <a:rPr lang="en-US" altLang="en-US">
                <a:latin typeface="Arial" panose="020B0604020202020204" pitchFamily="34" charset="0"/>
              </a:rPr>
              <a:pPr/>
              <a:t>78</a:t>
            </a:fld>
            <a:endParaRPr lang="en-US" altLang="en-US">
              <a:latin typeface="Arial" panose="020B0604020202020204" pitchFamily="34" charset="0"/>
            </a:endParaRPr>
          </a:p>
        </p:txBody>
      </p:sp>
      <p:sp>
        <p:nvSpPr>
          <p:cNvPr id="130051" name="Rectangle 2"/>
          <p:cNvSpPr>
            <a:spLocks noGrp="1" noChangeArrowheads="1"/>
          </p:cNvSpPr>
          <p:nvPr>
            <p:ph type="body" idx="1"/>
          </p:nvPr>
        </p:nvSpPr>
        <p:spPr>
          <a:xfrm>
            <a:off x="955817" y="4460981"/>
            <a:ext cx="5254554" cy="4223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9" tIns="46076" rIns="93799" bIns="46076"/>
          <a:lstStyle/>
          <a:p>
            <a:pPr eaLnBrk="1" hangingPunct="1"/>
            <a:endParaRPr lang="en-US" altLang="en-US" smtClean="0">
              <a:latin typeface="Arial" panose="020B0604020202020204" pitchFamily="34" charset="0"/>
            </a:endParaRPr>
          </a:p>
        </p:txBody>
      </p:sp>
      <p:sp>
        <p:nvSpPr>
          <p:cNvPr id="130052" name="Rectangle 3"/>
          <p:cNvSpPr>
            <a:spLocks noGrp="1" noRot="1" noChangeAspect="1" noChangeArrowheads="1" noTextEdit="1"/>
          </p:cNvSpPr>
          <p:nvPr>
            <p:ph type="sldImg"/>
          </p:nvPr>
        </p:nvSpPr>
        <p:spPr>
          <a:xfrm>
            <a:off x="463550" y="711200"/>
            <a:ext cx="6240463" cy="3509963"/>
          </a:xfrm>
          <a:ln w="12700" cap="flat">
            <a:solidFill>
              <a:schemeClr val="tx1"/>
            </a:solidFill>
          </a:ln>
        </p:spPr>
      </p:sp>
      <p:sp>
        <p:nvSpPr>
          <p:cNvPr id="130053" name="Line 4"/>
          <p:cNvSpPr>
            <a:spLocks noChangeShapeType="1"/>
          </p:cNvSpPr>
          <p:nvPr/>
        </p:nvSpPr>
        <p:spPr bwMode="auto">
          <a:xfrm>
            <a:off x="1041823" y="484994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54" name="Line 5"/>
          <p:cNvSpPr>
            <a:spLocks noChangeShapeType="1"/>
          </p:cNvSpPr>
          <p:nvPr/>
        </p:nvSpPr>
        <p:spPr bwMode="auto">
          <a:xfrm>
            <a:off x="1041823" y="516305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55" name="Line 6"/>
          <p:cNvSpPr>
            <a:spLocks noChangeShapeType="1"/>
          </p:cNvSpPr>
          <p:nvPr/>
        </p:nvSpPr>
        <p:spPr bwMode="auto">
          <a:xfrm>
            <a:off x="1041823" y="547777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56" name="Line 7"/>
          <p:cNvSpPr>
            <a:spLocks noChangeShapeType="1"/>
          </p:cNvSpPr>
          <p:nvPr/>
        </p:nvSpPr>
        <p:spPr bwMode="auto">
          <a:xfrm>
            <a:off x="1041823" y="5790883"/>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57" name="Line 8"/>
          <p:cNvSpPr>
            <a:spLocks noChangeShapeType="1"/>
          </p:cNvSpPr>
          <p:nvPr/>
        </p:nvSpPr>
        <p:spPr bwMode="auto">
          <a:xfrm>
            <a:off x="1041823" y="6102377"/>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58" name="Line 9"/>
          <p:cNvSpPr>
            <a:spLocks noChangeShapeType="1"/>
          </p:cNvSpPr>
          <p:nvPr/>
        </p:nvSpPr>
        <p:spPr bwMode="auto">
          <a:xfrm>
            <a:off x="1041823" y="6415485"/>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59" name="Line 10"/>
          <p:cNvSpPr>
            <a:spLocks noChangeShapeType="1"/>
          </p:cNvSpPr>
          <p:nvPr/>
        </p:nvSpPr>
        <p:spPr bwMode="auto">
          <a:xfrm>
            <a:off x="1041823" y="6730206"/>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60" name="Line 11"/>
          <p:cNvSpPr>
            <a:spLocks noChangeShapeType="1"/>
          </p:cNvSpPr>
          <p:nvPr/>
        </p:nvSpPr>
        <p:spPr bwMode="auto">
          <a:xfrm>
            <a:off x="1041823" y="7041701"/>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61" name="Line 12"/>
          <p:cNvSpPr>
            <a:spLocks noChangeShapeType="1"/>
          </p:cNvSpPr>
          <p:nvPr/>
        </p:nvSpPr>
        <p:spPr bwMode="auto">
          <a:xfrm>
            <a:off x="1041823" y="7354809"/>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62" name="Line 13"/>
          <p:cNvSpPr>
            <a:spLocks noChangeShapeType="1"/>
          </p:cNvSpPr>
          <p:nvPr/>
        </p:nvSpPr>
        <p:spPr bwMode="auto">
          <a:xfrm>
            <a:off x="1041823" y="7669530"/>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63" name="Line 14"/>
          <p:cNvSpPr>
            <a:spLocks noChangeShapeType="1"/>
          </p:cNvSpPr>
          <p:nvPr/>
        </p:nvSpPr>
        <p:spPr bwMode="auto">
          <a:xfrm>
            <a:off x="1041823" y="7982638"/>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
        <p:nvSpPr>
          <p:cNvPr id="130064" name="Line 15"/>
          <p:cNvSpPr>
            <a:spLocks noChangeShapeType="1"/>
          </p:cNvSpPr>
          <p:nvPr/>
        </p:nvSpPr>
        <p:spPr bwMode="auto">
          <a:xfrm>
            <a:off x="1041823" y="8294132"/>
            <a:ext cx="5082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3177" tIns="46589" rIns="93177" bIns="46589" anchor="ctr"/>
          <a:lstStyle/>
          <a:p>
            <a:endParaRPr lang="en-US"/>
          </a:p>
        </p:txBody>
      </p:sp>
    </p:spTree>
    <p:extLst>
      <p:ext uri="{BB962C8B-B14F-4D97-AF65-F5344CB8AC3E}">
        <p14:creationId xmlns:p14="http://schemas.microsoft.com/office/powerpoint/2010/main" val="4182027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387EF13-E45F-421B-913D-FB208630EE94}" type="slidenum">
              <a:rPr lang="en-US" altLang="en-US">
                <a:latin typeface="Arial" panose="020B0604020202020204" pitchFamily="34" charset="0"/>
              </a:rPr>
              <a:pPr/>
              <a:t>79</a:t>
            </a:fld>
            <a:endParaRPr lang="en-US" altLang="en-US">
              <a:latin typeface="Arial" panose="020B0604020202020204"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1366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439EBA68-D174-45CC-BA79-63FF9ADB01AA}" type="slidenum">
              <a:rPr lang="en-US" altLang="en-US">
                <a:latin typeface="Arial" panose="020B0604020202020204" pitchFamily="34" charset="0"/>
              </a:rPr>
              <a:pPr/>
              <a:t>80</a:t>
            </a:fld>
            <a:endParaRPr lang="en-US" altLang="en-US">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99222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934979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DC97A779-2CC0-4568-8D4B-7E171CFDFF88}" type="slidenum">
              <a:rPr lang="en-US" altLang="en-US">
                <a:latin typeface="Arial" panose="020B0604020202020204" pitchFamily="34" charset="0"/>
              </a:rPr>
              <a:pPr/>
              <a:t>82</a:t>
            </a:fld>
            <a:endParaRPr lang="en-US" altLang="en-US">
              <a:latin typeface="Arial" panose="020B0604020202020204" pitchFamily="34" charset="0"/>
            </a:endParaRPr>
          </a:p>
        </p:txBody>
      </p:sp>
      <p:sp>
        <p:nvSpPr>
          <p:cNvPr id="134147" name="Rectangle 3"/>
          <p:cNvSpPr>
            <a:spLocks noGrp="1" noRot="1" noChangeAspect="1" noChangeArrowheads="1" noTextEdit="1"/>
          </p:cNvSpPr>
          <p:nvPr>
            <p:ph type="sldImg"/>
          </p:nvPr>
        </p:nvSpPr>
        <p:spPr>
          <a:xfrm>
            <a:off x="465138" y="711200"/>
            <a:ext cx="6235700" cy="3508375"/>
          </a:xfrm>
          <a:ln w="12700" cap="flat">
            <a:solidFill>
              <a:schemeClr val="tx1"/>
            </a:solidFill>
          </a:ln>
        </p:spPr>
      </p:sp>
    </p:spTree>
    <p:extLst>
      <p:ext uri="{BB962C8B-B14F-4D97-AF65-F5344CB8AC3E}">
        <p14:creationId xmlns:p14="http://schemas.microsoft.com/office/powerpoint/2010/main" val="17161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ahoma" panose="020B0604030504040204" pitchFamily="34" charset="0"/>
              </a:defRPr>
            </a:lvl1pPr>
            <a:lvl2pPr marL="757066" indent="-291179" defTabSz="946333">
              <a:defRPr>
                <a:solidFill>
                  <a:schemeClr val="tx1"/>
                </a:solidFill>
                <a:latin typeface="Tahoma" panose="020B0604030504040204" pitchFamily="34" charset="0"/>
              </a:defRPr>
            </a:lvl2pPr>
            <a:lvl3pPr marL="1164717" indent="-232943" defTabSz="946333">
              <a:defRPr>
                <a:solidFill>
                  <a:schemeClr val="tx1"/>
                </a:solidFill>
                <a:latin typeface="Tahoma" panose="020B0604030504040204" pitchFamily="34" charset="0"/>
              </a:defRPr>
            </a:lvl3pPr>
            <a:lvl4pPr marL="1630604" indent="-232943" defTabSz="946333">
              <a:defRPr>
                <a:solidFill>
                  <a:schemeClr val="tx1"/>
                </a:solidFill>
                <a:latin typeface="Tahoma" panose="020B0604030504040204" pitchFamily="34" charset="0"/>
              </a:defRPr>
            </a:lvl4pPr>
            <a:lvl5pPr marL="2096491" indent="-232943" defTabSz="946333">
              <a:defRPr>
                <a:solidFill>
                  <a:schemeClr val="tx1"/>
                </a:solidFill>
                <a:latin typeface="Tahoma" panose="020B0604030504040204" pitchFamily="34" charset="0"/>
              </a:defRPr>
            </a:lvl5pPr>
            <a:lvl6pPr marL="2562377" indent="-232943" defTabSz="946333" eaLnBrk="0" fontAlgn="base" hangingPunct="0">
              <a:spcBef>
                <a:spcPct val="0"/>
              </a:spcBef>
              <a:spcAft>
                <a:spcPct val="0"/>
              </a:spcAft>
              <a:defRPr>
                <a:solidFill>
                  <a:schemeClr val="tx1"/>
                </a:solidFill>
                <a:latin typeface="Tahoma" panose="020B0604030504040204" pitchFamily="34" charset="0"/>
              </a:defRPr>
            </a:lvl6pPr>
            <a:lvl7pPr marL="3028264" indent="-232943" defTabSz="946333" eaLnBrk="0" fontAlgn="base" hangingPunct="0">
              <a:spcBef>
                <a:spcPct val="0"/>
              </a:spcBef>
              <a:spcAft>
                <a:spcPct val="0"/>
              </a:spcAft>
              <a:defRPr>
                <a:solidFill>
                  <a:schemeClr val="tx1"/>
                </a:solidFill>
                <a:latin typeface="Tahoma" panose="020B0604030504040204" pitchFamily="34" charset="0"/>
              </a:defRPr>
            </a:lvl7pPr>
            <a:lvl8pPr marL="3494151" indent="-232943" defTabSz="946333" eaLnBrk="0" fontAlgn="base" hangingPunct="0">
              <a:spcBef>
                <a:spcPct val="0"/>
              </a:spcBef>
              <a:spcAft>
                <a:spcPct val="0"/>
              </a:spcAft>
              <a:defRPr>
                <a:solidFill>
                  <a:schemeClr val="tx1"/>
                </a:solidFill>
                <a:latin typeface="Tahoma" panose="020B0604030504040204" pitchFamily="34" charset="0"/>
              </a:defRPr>
            </a:lvl8pPr>
            <a:lvl9pPr marL="3960038" indent="-232943" defTabSz="946333" eaLnBrk="0" fontAlgn="base" hangingPunct="0">
              <a:spcBef>
                <a:spcPct val="0"/>
              </a:spcBef>
              <a:spcAft>
                <a:spcPct val="0"/>
              </a:spcAft>
              <a:defRPr>
                <a:solidFill>
                  <a:schemeClr val="tx1"/>
                </a:solidFill>
                <a:latin typeface="Tahoma" panose="020B0604030504040204" pitchFamily="34" charset="0"/>
              </a:defRPr>
            </a:lvl9pPr>
          </a:lstStyle>
          <a:p>
            <a:fld id="{5B719700-DDD1-4953-A2E4-3E6B3183ABC4}"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2356" indent="-362356"/>
            <a:endParaRPr lang="en-US" altLang="en-US" smtClean="0">
              <a:latin typeface="Arial" panose="020B0604020202020204" pitchFamily="34" charset="0"/>
            </a:endParaRPr>
          </a:p>
        </p:txBody>
      </p:sp>
    </p:spTree>
    <p:extLst>
      <p:ext uri="{BB962C8B-B14F-4D97-AF65-F5344CB8AC3E}">
        <p14:creationId xmlns:p14="http://schemas.microsoft.com/office/powerpoint/2010/main" val="1844577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0BD438E-54C3-1542-AD4D-7C03686E93D3}"/>
              </a:ext>
            </a:extLst>
          </p:cNvPr>
          <p:cNvSpPr/>
          <p:nvPr userDrawn="1"/>
        </p:nvSpPr>
        <p:spPr>
          <a:xfrm>
            <a:off x="0" y="5624947"/>
            <a:ext cx="12192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67C29C91-D1E5-C148-B8F1-D5C38B745EF3}"/>
              </a:ext>
            </a:extLst>
          </p:cNvPr>
          <p:cNvSpPr>
            <a:spLocks noGrp="1"/>
          </p:cNvSpPr>
          <p:nvPr>
            <p:ph type="ctrTitle"/>
          </p:nvPr>
        </p:nvSpPr>
        <p:spPr>
          <a:xfrm>
            <a:off x="423745" y="1539061"/>
            <a:ext cx="11269491" cy="922626"/>
          </a:xfrm>
        </p:spPr>
        <p:txBody>
          <a:bodyPr anchor="b" anchorCtr="0">
            <a:normAutofit/>
          </a:bodyPr>
          <a:lstStyle>
            <a:lvl1pPr algn="l">
              <a:defRPr sz="36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B2B5F596-65D0-A341-9573-4D5B53D50F7E}"/>
              </a:ext>
            </a:extLst>
          </p:cNvPr>
          <p:cNvSpPr>
            <a:spLocks noGrp="1"/>
          </p:cNvSpPr>
          <p:nvPr>
            <p:ph type="subTitle" idx="1"/>
          </p:nvPr>
        </p:nvSpPr>
        <p:spPr>
          <a:xfrm>
            <a:off x="423745" y="2553763"/>
            <a:ext cx="11269491" cy="894506"/>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a:extLst>
              <a:ext uri="{FF2B5EF4-FFF2-40B4-BE49-F238E27FC236}">
                <a16:creationId xmlns:a16="http://schemas.microsoft.com/office/drawing/2014/main" xmlns="" id="{98292E38-076C-EB41-8603-A55427D67604}"/>
              </a:ext>
            </a:extLst>
          </p:cNvPr>
          <p:cNvSpPr>
            <a:spLocks noGrp="1"/>
          </p:cNvSpPr>
          <p:nvPr>
            <p:ph type="body" sz="quarter" idx="10" hasCustomPrompt="1"/>
          </p:nvPr>
        </p:nvSpPr>
        <p:spPr>
          <a:xfrm>
            <a:off x="423746" y="320041"/>
            <a:ext cx="1075508" cy="274991"/>
          </a:xfrm>
        </p:spPr>
        <p:txBody>
          <a:bodyPr>
            <a:noAutofit/>
          </a:bodyPr>
          <a:lstStyle>
            <a:lvl1pPr marL="0" indent="0">
              <a:buNone/>
              <a:defRPr sz="900">
                <a:solidFill>
                  <a:schemeClr val="bg1"/>
                </a:solidFill>
              </a:defRPr>
            </a:lvl1pPr>
            <a:lvl2pPr marL="342900" indent="0">
              <a:buNone/>
              <a:defRPr sz="900">
                <a:solidFill>
                  <a:schemeClr val="bg1"/>
                </a:solidFill>
              </a:defRPr>
            </a:lvl2pPr>
            <a:lvl3pPr marL="685800" indent="0">
              <a:buNone/>
              <a:defRPr sz="90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US" dirty="0"/>
              <a:t>MM/DD/YY</a:t>
            </a:r>
          </a:p>
        </p:txBody>
      </p:sp>
      <p:pic>
        <p:nvPicPr>
          <p:cNvPr id="9" name="Picture 8">
            <a:extLst>
              <a:ext uri="{FF2B5EF4-FFF2-40B4-BE49-F238E27FC236}">
                <a16:creationId xmlns:a16="http://schemas.microsoft.com/office/drawing/2014/main" xmlns="" id="{03AF9F63-B57F-4E46-B486-D03ACD896388}"/>
              </a:ext>
            </a:extLst>
          </p:cNvPr>
          <p:cNvPicPr>
            <a:picLocks noChangeAspect="1"/>
          </p:cNvPicPr>
          <p:nvPr userDrawn="1"/>
        </p:nvPicPr>
        <p:blipFill>
          <a:blip r:embed="rId2"/>
          <a:stretch>
            <a:fillRect/>
          </a:stretch>
        </p:blipFill>
        <p:spPr>
          <a:xfrm>
            <a:off x="8364353" y="5737690"/>
            <a:ext cx="3411689" cy="873839"/>
          </a:xfrm>
          <a:prstGeom prst="rect">
            <a:avLst/>
          </a:prstGeom>
        </p:spPr>
      </p:pic>
    </p:spTree>
    <p:extLst>
      <p:ext uri="{BB962C8B-B14F-4D97-AF65-F5344CB8AC3E}">
        <p14:creationId xmlns:p14="http://schemas.microsoft.com/office/powerpoint/2010/main" val="3933062675"/>
      </p:ext>
    </p:extLst>
  </p:cSld>
  <p:clrMapOvr>
    <a:masterClrMapping/>
  </p:clrMapOvr>
  <p:extLst mod="1">
    <p:ext uri="{DCECCB84-F9BA-43D5-87BE-67443E8EF086}">
      <p15:sldGuideLst xmlns=""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qua">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68F591-06BA-094E-829F-34CD10B83CFA}"/>
              </a:ext>
            </a:extLst>
          </p:cNvPr>
          <p:cNvSpPr/>
          <p:nvPr userDrawn="1"/>
        </p:nvSpPr>
        <p:spPr>
          <a:xfrm>
            <a:off x="0" y="5624947"/>
            <a:ext cx="12192000" cy="1233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xmlns="" id="{2D4A97A8-43D7-F94A-804D-F2509E2A5426}"/>
              </a:ext>
            </a:extLst>
          </p:cNvPr>
          <p:cNvSpPr>
            <a:spLocks noGrp="1"/>
          </p:cNvSpPr>
          <p:nvPr>
            <p:ph type="title"/>
          </p:nvPr>
        </p:nvSpPr>
        <p:spPr>
          <a:xfrm>
            <a:off x="831851" y="4094024"/>
            <a:ext cx="10515600" cy="1154257"/>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6" name="Text Placeholder 2">
            <a:extLst>
              <a:ext uri="{FF2B5EF4-FFF2-40B4-BE49-F238E27FC236}">
                <a16:creationId xmlns:a16="http://schemas.microsoft.com/office/drawing/2014/main" xmlns="" id="{19096781-2EAB-AA41-A18B-BE5F99DCF8F2}"/>
              </a:ext>
            </a:extLst>
          </p:cNvPr>
          <p:cNvSpPr>
            <a:spLocks noGrp="1"/>
          </p:cNvSpPr>
          <p:nvPr>
            <p:ph type="body" idx="1"/>
          </p:nvPr>
        </p:nvSpPr>
        <p:spPr>
          <a:xfrm>
            <a:off x="831851" y="5275269"/>
            <a:ext cx="10515600" cy="1035483"/>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4216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os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68F591-06BA-094E-829F-34CD10B83CFA}"/>
              </a:ext>
            </a:extLst>
          </p:cNvPr>
          <p:cNvSpPr/>
          <p:nvPr userDrawn="1"/>
        </p:nvSpPr>
        <p:spPr>
          <a:xfrm>
            <a:off x="0" y="5624947"/>
            <a:ext cx="12192000" cy="1233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xmlns="" id="{0F876699-58AE-B843-BF2C-CDF9111EB826}"/>
              </a:ext>
            </a:extLst>
          </p:cNvPr>
          <p:cNvSpPr>
            <a:spLocks noGrp="1"/>
          </p:cNvSpPr>
          <p:nvPr>
            <p:ph type="title"/>
          </p:nvPr>
        </p:nvSpPr>
        <p:spPr>
          <a:xfrm>
            <a:off x="831851" y="4094024"/>
            <a:ext cx="10515600" cy="1154257"/>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6" name="Text Placeholder 2">
            <a:extLst>
              <a:ext uri="{FF2B5EF4-FFF2-40B4-BE49-F238E27FC236}">
                <a16:creationId xmlns:a16="http://schemas.microsoft.com/office/drawing/2014/main" xmlns="" id="{1B978750-9265-2F42-B1FE-2C5F098F10A5}"/>
              </a:ext>
            </a:extLst>
          </p:cNvPr>
          <p:cNvSpPr>
            <a:spLocks noGrp="1"/>
          </p:cNvSpPr>
          <p:nvPr>
            <p:ph type="body" idx="1"/>
          </p:nvPr>
        </p:nvSpPr>
        <p:spPr>
          <a:xfrm>
            <a:off x="831851" y="5275269"/>
            <a:ext cx="10515600" cy="1035483"/>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6351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Sea Green">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68F591-06BA-094E-829F-34CD10B83CFA}"/>
              </a:ext>
            </a:extLst>
          </p:cNvPr>
          <p:cNvSpPr/>
          <p:nvPr userDrawn="1"/>
        </p:nvSpPr>
        <p:spPr>
          <a:xfrm>
            <a:off x="0" y="5624947"/>
            <a:ext cx="12192000" cy="1233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xmlns="" id="{33644280-2B94-1F43-9F9D-005751069C1E}"/>
              </a:ext>
            </a:extLst>
          </p:cNvPr>
          <p:cNvSpPr>
            <a:spLocks noGrp="1"/>
          </p:cNvSpPr>
          <p:nvPr>
            <p:ph type="title"/>
          </p:nvPr>
        </p:nvSpPr>
        <p:spPr>
          <a:xfrm>
            <a:off x="831851" y="4094024"/>
            <a:ext cx="10515600" cy="1154257"/>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6" name="Text Placeholder 2">
            <a:extLst>
              <a:ext uri="{FF2B5EF4-FFF2-40B4-BE49-F238E27FC236}">
                <a16:creationId xmlns:a16="http://schemas.microsoft.com/office/drawing/2014/main" xmlns="" id="{93B9B106-9A81-3A4E-91A5-71CBBB636A24}"/>
              </a:ext>
            </a:extLst>
          </p:cNvPr>
          <p:cNvSpPr>
            <a:spLocks noGrp="1"/>
          </p:cNvSpPr>
          <p:nvPr>
            <p:ph type="body" idx="1"/>
          </p:nvPr>
        </p:nvSpPr>
        <p:spPr>
          <a:xfrm>
            <a:off x="831851" y="5275269"/>
            <a:ext cx="10515600" cy="1035483"/>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7563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Coral">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68F591-06BA-094E-829F-34CD10B83CFA}"/>
              </a:ext>
            </a:extLst>
          </p:cNvPr>
          <p:cNvSpPr/>
          <p:nvPr userDrawn="1"/>
        </p:nvSpPr>
        <p:spPr>
          <a:xfrm>
            <a:off x="0" y="5624947"/>
            <a:ext cx="12192000" cy="1233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xmlns="" id="{782ADD1F-C4BC-934B-9603-A2E4E0DE9782}"/>
              </a:ext>
            </a:extLst>
          </p:cNvPr>
          <p:cNvSpPr>
            <a:spLocks noGrp="1"/>
          </p:cNvSpPr>
          <p:nvPr>
            <p:ph type="title"/>
          </p:nvPr>
        </p:nvSpPr>
        <p:spPr>
          <a:xfrm>
            <a:off x="831851" y="4094024"/>
            <a:ext cx="10515600" cy="1154257"/>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6" name="Text Placeholder 2">
            <a:extLst>
              <a:ext uri="{FF2B5EF4-FFF2-40B4-BE49-F238E27FC236}">
                <a16:creationId xmlns:a16="http://schemas.microsoft.com/office/drawing/2014/main" xmlns="" id="{60149829-E60C-E548-BAF8-EC7F8D7B45E6}"/>
              </a:ext>
            </a:extLst>
          </p:cNvPr>
          <p:cNvSpPr>
            <a:spLocks noGrp="1"/>
          </p:cNvSpPr>
          <p:nvPr>
            <p:ph type="body" idx="1"/>
          </p:nvPr>
        </p:nvSpPr>
        <p:spPr>
          <a:xfrm>
            <a:off x="831851" y="5275269"/>
            <a:ext cx="10515600" cy="1035483"/>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2808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o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68F591-06BA-094E-829F-34CD10B83CFA}"/>
              </a:ext>
            </a:extLst>
          </p:cNvPr>
          <p:cNvSpPr/>
          <p:nvPr userDrawn="1"/>
        </p:nvSpPr>
        <p:spPr>
          <a:xfrm>
            <a:off x="0" y="5624947"/>
            <a:ext cx="12192000" cy="12330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xmlns="" id="{295FD081-AA49-494B-8BF7-8841DD035DA6}"/>
              </a:ext>
            </a:extLst>
          </p:cNvPr>
          <p:cNvSpPr>
            <a:spLocks noGrp="1"/>
          </p:cNvSpPr>
          <p:nvPr>
            <p:ph type="title"/>
          </p:nvPr>
        </p:nvSpPr>
        <p:spPr>
          <a:xfrm>
            <a:off x="831851" y="4094024"/>
            <a:ext cx="10515600" cy="1154257"/>
          </a:xfrm>
        </p:spPr>
        <p:txBody>
          <a:bodyPr anchor="b">
            <a:normAutofit/>
          </a:bodyPr>
          <a:lstStyle>
            <a:lvl1pPr>
              <a:defRPr sz="3600">
                <a:solidFill>
                  <a:schemeClr val="tx2"/>
                </a:solidFill>
              </a:defRPr>
            </a:lvl1pPr>
          </a:lstStyle>
          <a:p>
            <a:r>
              <a:rPr lang="en-US" smtClean="0"/>
              <a:t>Click to edit Master title style</a:t>
            </a:r>
            <a:endParaRPr lang="en-US" dirty="0"/>
          </a:p>
        </p:txBody>
      </p:sp>
      <p:sp>
        <p:nvSpPr>
          <p:cNvPr id="6" name="Text Placeholder 2">
            <a:extLst>
              <a:ext uri="{FF2B5EF4-FFF2-40B4-BE49-F238E27FC236}">
                <a16:creationId xmlns:a16="http://schemas.microsoft.com/office/drawing/2014/main" xmlns="" id="{DC919967-9EDC-654B-8BBC-D55887E7A32B}"/>
              </a:ext>
            </a:extLst>
          </p:cNvPr>
          <p:cNvSpPr>
            <a:spLocks noGrp="1"/>
          </p:cNvSpPr>
          <p:nvPr>
            <p:ph type="body" idx="1"/>
          </p:nvPr>
        </p:nvSpPr>
        <p:spPr>
          <a:xfrm>
            <a:off x="831851" y="5275269"/>
            <a:ext cx="10515600" cy="1035483"/>
          </a:xfr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05776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406F1E-85A4-E549-8CCC-F44CAE24C63C}"/>
              </a:ext>
            </a:extLst>
          </p:cNvPr>
          <p:cNvSpPr/>
          <p:nvPr userDrawn="1"/>
        </p:nvSpPr>
        <p:spPr>
          <a:xfrm>
            <a:off x="0" y="6165275"/>
            <a:ext cx="12192000" cy="692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xmlns="" id="{18E3CF50-9D33-1D49-B64E-CA1FD4B4F175}"/>
              </a:ext>
            </a:extLst>
          </p:cNvPr>
          <p:cNvPicPr>
            <a:picLocks noChangeAspect="1"/>
          </p:cNvPicPr>
          <p:nvPr userDrawn="1"/>
        </p:nvPicPr>
        <p:blipFill>
          <a:blip r:embed="rId2"/>
          <a:stretch>
            <a:fillRect/>
          </a:stretch>
        </p:blipFill>
        <p:spPr>
          <a:xfrm>
            <a:off x="2425700" y="3155950"/>
            <a:ext cx="7340600" cy="546100"/>
          </a:xfrm>
          <a:prstGeom prst="rect">
            <a:avLst/>
          </a:prstGeom>
        </p:spPr>
      </p:pic>
    </p:spTree>
    <p:extLst>
      <p:ext uri="{BB962C8B-B14F-4D97-AF65-F5344CB8AC3E}">
        <p14:creationId xmlns:p14="http://schemas.microsoft.com/office/powerpoint/2010/main" val="4046735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8BB5F987-C2E7-400C-9931-8008FE4CC815}" type="slidenum">
              <a:rPr lang="en-US" altLang="en-US"/>
              <a:pPr/>
              <a:t>‹#›</a:t>
            </a:fld>
            <a:endParaRPr lang="en-US" altLang="en-US"/>
          </a:p>
        </p:txBody>
      </p:sp>
    </p:spTree>
    <p:extLst>
      <p:ext uri="{BB962C8B-B14F-4D97-AF65-F5344CB8AC3E}">
        <p14:creationId xmlns:p14="http://schemas.microsoft.com/office/powerpoint/2010/main" val="1878971859"/>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6A3A9-1A8A-E64F-9D05-95B9CCF2FB29}"/>
              </a:ext>
            </a:extLst>
          </p:cNvPr>
          <p:cNvSpPr>
            <a:spLocks noGrp="1"/>
          </p:cNvSpPr>
          <p:nvPr>
            <p:ph type="title"/>
          </p:nvPr>
        </p:nvSpPr>
        <p:spPr>
          <a:xfrm>
            <a:off x="526470" y="365126"/>
            <a:ext cx="11139060" cy="592306"/>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E631EB4E-BB72-914E-8B6C-9B81EF8D8D64}"/>
              </a:ext>
            </a:extLst>
          </p:cNvPr>
          <p:cNvSpPr>
            <a:spLocks noGrp="1"/>
          </p:cNvSpPr>
          <p:nvPr>
            <p:ph idx="1"/>
          </p:nvPr>
        </p:nvSpPr>
        <p:spPr>
          <a:xfrm>
            <a:off x="762000" y="1825625"/>
            <a:ext cx="10661069"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853616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C4527-BD31-454E-9107-69E39D6B921F}"/>
              </a:ext>
            </a:extLst>
          </p:cNvPr>
          <p:cNvSpPr>
            <a:spLocks noGrp="1"/>
          </p:cNvSpPr>
          <p:nvPr>
            <p:ph type="title"/>
          </p:nvPr>
        </p:nvSpPr>
        <p:spPr>
          <a:xfrm>
            <a:off x="526470" y="365127"/>
            <a:ext cx="11139059" cy="601229"/>
          </a:xfrm>
        </p:spPr>
        <p:txBody>
          <a:body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xmlns="" id="{620E3AB4-4EDC-2F4E-9329-91A2FE36ED96}"/>
              </a:ext>
            </a:extLst>
          </p:cNvPr>
          <p:cNvSpPr>
            <a:spLocks noGrp="1"/>
          </p:cNvSpPr>
          <p:nvPr>
            <p:ph type="body" sz="quarter" idx="10" hasCustomPrompt="1"/>
          </p:nvPr>
        </p:nvSpPr>
        <p:spPr>
          <a:xfrm>
            <a:off x="762000" y="1264045"/>
            <a:ext cx="10661069" cy="1289969"/>
          </a:xfrm>
        </p:spPr>
        <p:txBody>
          <a:bodyPr>
            <a:noAutofit/>
          </a:bodyPr>
          <a:lstStyle>
            <a:lvl1pPr marL="0" indent="0">
              <a:buNone/>
              <a:defRPr sz="2400">
                <a:solidFill>
                  <a:schemeClr val="tx1"/>
                </a:solidFill>
              </a:defRPr>
            </a:lvl1pPr>
            <a:lvl2pPr marL="342900" indent="0">
              <a:buNone/>
              <a:defRPr sz="1800">
                <a:solidFill>
                  <a:schemeClr val="tx1"/>
                </a:solidFill>
              </a:defRPr>
            </a:lvl2pPr>
            <a:lvl3pPr marL="685800" indent="0">
              <a:buNone/>
              <a:defRPr sz="1800">
                <a:solidFill>
                  <a:schemeClr val="tx1"/>
                </a:solidFill>
              </a:defRPr>
            </a:lvl3pPr>
            <a:lvl4pPr marL="1028700" indent="0">
              <a:buNone/>
              <a:defRPr sz="1800">
                <a:solidFill>
                  <a:schemeClr val="tx1"/>
                </a:solidFill>
              </a:defRPr>
            </a:lvl4pPr>
            <a:lvl5pPr marL="1371600" indent="0">
              <a:buNone/>
              <a:defRPr sz="2000">
                <a:solidFill>
                  <a:schemeClr val="tx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lvl="0"/>
            <a:endParaRPr lang="en-US" dirty="0"/>
          </a:p>
          <a:p>
            <a:pPr lvl="4"/>
            <a:endParaRPr lang="en-US" dirty="0"/>
          </a:p>
        </p:txBody>
      </p:sp>
      <p:sp>
        <p:nvSpPr>
          <p:cNvPr id="6" name="Picture Placeholder 5">
            <a:extLst>
              <a:ext uri="{FF2B5EF4-FFF2-40B4-BE49-F238E27FC236}">
                <a16:creationId xmlns:a16="http://schemas.microsoft.com/office/drawing/2014/main" xmlns="" id="{C8D8CD89-FCB8-EC44-88B7-A7D2288BDF7D}"/>
              </a:ext>
            </a:extLst>
          </p:cNvPr>
          <p:cNvSpPr>
            <a:spLocks noGrp="1"/>
          </p:cNvSpPr>
          <p:nvPr>
            <p:ph type="pic" sz="quarter" idx="11"/>
          </p:nvPr>
        </p:nvSpPr>
        <p:spPr>
          <a:xfrm>
            <a:off x="762000" y="3096695"/>
            <a:ext cx="10661069" cy="2816225"/>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06982271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E82FA-781A-C548-9707-B4EA67FB2ECA}"/>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B8895C43-266B-B24A-8AEC-05D656EB3BA0}"/>
              </a:ext>
            </a:extLst>
          </p:cNvPr>
          <p:cNvSpPr>
            <a:spLocks noGrp="1"/>
          </p:cNvSpPr>
          <p:nvPr>
            <p:ph sz="half" idx="1"/>
          </p:nvPr>
        </p:nvSpPr>
        <p:spPr>
          <a:xfrm>
            <a:off x="762000" y="1825625"/>
            <a:ext cx="52324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xmlns="" id="{59EC6B5A-63BB-4E4D-BC5F-3E79E1ADE94F}"/>
              </a:ext>
            </a:extLst>
          </p:cNvPr>
          <p:cNvSpPr>
            <a:spLocks noGrp="1"/>
          </p:cNvSpPr>
          <p:nvPr>
            <p:ph sz="half" idx="2"/>
          </p:nvPr>
        </p:nvSpPr>
        <p:spPr>
          <a:xfrm>
            <a:off x="6197600" y="1825625"/>
            <a:ext cx="5225469"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95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locks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E82FA-781A-C548-9707-B4EA67FB2EC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B8895C43-266B-B24A-8AEC-05D656EB3BA0}"/>
              </a:ext>
            </a:extLst>
          </p:cNvPr>
          <p:cNvSpPr>
            <a:spLocks noGrp="1"/>
          </p:cNvSpPr>
          <p:nvPr>
            <p:ph sz="half" idx="1"/>
          </p:nvPr>
        </p:nvSpPr>
        <p:spPr>
          <a:xfrm>
            <a:off x="762000" y="2284267"/>
            <a:ext cx="5232400" cy="1478036"/>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a:extLst>
              <a:ext uri="{FF2B5EF4-FFF2-40B4-BE49-F238E27FC236}">
                <a16:creationId xmlns:a16="http://schemas.microsoft.com/office/drawing/2014/main" xmlns="" id="{32DDFAD5-F047-3041-8386-E66D01BC1132}"/>
              </a:ext>
            </a:extLst>
          </p:cNvPr>
          <p:cNvSpPr>
            <a:spLocks noGrp="1"/>
          </p:cNvSpPr>
          <p:nvPr>
            <p:ph sz="half" idx="10"/>
          </p:nvPr>
        </p:nvSpPr>
        <p:spPr>
          <a:xfrm>
            <a:off x="762000" y="4365771"/>
            <a:ext cx="5232400" cy="1811193"/>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a:extLst>
              <a:ext uri="{FF2B5EF4-FFF2-40B4-BE49-F238E27FC236}">
                <a16:creationId xmlns:a16="http://schemas.microsoft.com/office/drawing/2014/main" xmlns="" id="{E9C7C1AA-6F23-AA49-9026-A28AE8D9CD1D}"/>
              </a:ext>
            </a:extLst>
          </p:cNvPr>
          <p:cNvSpPr>
            <a:spLocks noGrp="1"/>
          </p:cNvSpPr>
          <p:nvPr>
            <p:ph type="body" sz="quarter" idx="11" hasCustomPrompt="1"/>
          </p:nvPr>
        </p:nvSpPr>
        <p:spPr>
          <a:xfrm>
            <a:off x="762000" y="3906838"/>
            <a:ext cx="5232400" cy="458787"/>
          </a:xfrm>
        </p:spPr>
        <p:txBody>
          <a:bodyPr>
            <a:normAutofit/>
          </a:bodyPr>
          <a:lstStyle>
            <a:lvl1pPr marL="0" indent="0">
              <a:buNone/>
              <a:defRPr sz="20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xmlns="" id="{BD1EAAD0-5A62-CC4B-BC05-BC5CBEDF654C}"/>
              </a:ext>
            </a:extLst>
          </p:cNvPr>
          <p:cNvSpPr>
            <a:spLocks noGrp="1"/>
          </p:cNvSpPr>
          <p:nvPr>
            <p:ph type="body" sz="quarter" idx="12" hasCustomPrompt="1"/>
          </p:nvPr>
        </p:nvSpPr>
        <p:spPr>
          <a:xfrm>
            <a:off x="762000" y="1825481"/>
            <a:ext cx="5232400" cy="458787"/>
          </a:xfrm>
        </p:spPr>
        <p:txBody>
          <a:bodyPr>
            <a:normAutofit/>
          </a:bodyPr>
          <a:lstStyle>
            <a:lvl1pPr marL="0" indent="0">
              <a:buNone/>
              <a:defRPr sz="20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12" name="Picture Placeholder 11">
            <a:extLst>
              <a:ext uri="{FF2B5EF4-FFF2-40B4-BE49-F238E27FC236}">
                <a16:creationId xmlns:a16="http://schemas.microsoft.com/office/drawing/2014/main" xmlns="" id="{B5C16FF6-B5DF-0C42-A500-F2E8C80DF71D}"/>
              </a:ext>
            </a:extLst>
          </p:cNvPr>
          <p:cNvSpPr>
            <a:spLocks noGrp="1"/>
          </p:cNvSpPr>
          <p:nvPr>
            <p:ph type="pic" sz="quarter" idx="13"/>
          </p:nvPr>
        </p:nvSpPr>
        <p:spPr>
          <a:xfrm>
            <a:off x="6221073" y="1825625"/>
            <a:ext cx="5181600" cy="4351338"/>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63149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Rows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E82FA-781A-C548-9707-B4EA67FB2EC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B8895C43-266B-B24A-8AEC-05D656EB3BA0}"/>
              </a:ext>
            </a:extLst>
          </p:cNvPr>
          <p:cNvSpPr>
            <a:spLocks noGrp="1"/>
          </p:cNvSpPr>
          <p:nvPr>
            <p:ph sz="half" idx="1"/>
          </p:nvPr>
        </p:nvSpPr>
        <p:spPr>
          <a:xfrm>
            <a:off x="762000" y="2284267"/>
            <a:ext cx="5232400" cy="1478036"/>
          </a:xfrm>
        </p:spPr>
        <p:txBody>
          <a:bodyPr>
            <a:no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a:extLst>
              <a:ext uri="{FF2B5EF4-FFF2-40B4-BE49-F238E27FC236}">
                <a16:creationId xmlns:a16="http://schemas.microsoft.com/office/drawing/2014/main" xmlns="" id="{32DDFAD5-F047-3041-8386-E66D01BC1132}"/>
              </a:ext>
            </a:extLst>
          </p:cNvPr>
          <p:cNvSpPr>
            <a:spLocks noGrp="1"/>
          </p:cNvSpPr>
          <p:nvPr>
            <p:ph sz="half" idx="10"/>
          </p:nvPr>
        </p:nvSpPr>
        <p:spPr>
          <a:xfrm>
            <a:off x="762000" y="4365771"/>
            <a:ext cx="5232400" cy="1811193"/>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a:extLst>
              <a:ext uri="{FF2B5EF4-FFF2-40B4-BE49-F238E27FC236}">
                <a16:creationId xmlns:a16="http://schemas.microsoft.com/office/drawing/2014/main" xmlns="" id="{E9C7C1AA-6F23-AA49-9026-A28AE8D9CD1D}"/>
              </a:ext>
            </a:extLst>
          </p:cNvPr>
          <p:cNvSpPr>
            <a:spLocks noGrp="1"/>
          </p:cNvSpPr>
          <p:nvPr>
            <p:ph type="body" sz="quarter" idx="11" hasCustomPrompt="1"/>
          </p:nvPr>
        </p:nvSpPr>
        <p:spPr>
          <a:xfrm>
            <a:off x="762000" y="3906838"/>
            <a:ext cx="5232400" cy="458787"/>
          </a:xfrm>
        </p:spPr>
        <p:txBody>
          <a:bodyPr>
            <a:normAutofit/>
          </a:bodyPr>
          <a:lstStyle>
            <a:lvl1pPr marL="0" indent="0">
              <a:buNone/>
              <a:defRPr sz="20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xmlns="" id="{BD1EAAD0-5A62-CC4B-BC05-BC5CBEDF654C}"/>
              </a:ext>
            </a:extLst>
          </p:cNvPr>
          <p:cNvSpPr>
            <a:spLocks noGrp="1"/>
          </p:cNvSpPr>
          <p:nvPr>
            <p:ph type="body" sz="quarter" idx="12" hasCustomPrompt="1"/>
          </p:nvPr>
        </p:nvSpPr>
        <p:spPr>
          <a:xfrm>
            <a:off x="762000" y="1825481"/>
            <a:ext cx="5232400" cy="458787"/>
          </a:xfrm>
        </p:spPr>
        <p:txBody>
          <a:bodyPr>
            <a:normAutofit/>
          </a:bodyPr>
          <a:lstStyle>
            <a:lvl1pPr marL="0" indent="0">
              <a:buNone/>
              <a:defRPr sz="20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9" name="Content Placeholder 2">
            <a:extLst>
              <a:ext uri="{FF2B5EF4-FFF2-40B4-BE49-F238E27FC236}">
                <a16:creationId xmlns:a16="http://schemas.microsoft.com/office/drawing/2014/main" xmlns="" id="{DEBD32F5-35B3-D748-8BC3-8E9E25E502B5}"/>
              </a:ext>
            </a:extLst>
          </p:cNvPr>
          <p:cNvSpPr>
            <a:spLocks noGrp="1"/>
          </p:cNvSpPr>
          <p:nvPr>
            <p:ph sz="half" idx="13"/>
          </p:nvPr>
        </p:nvSpPr>
        <p:spPr>
          <a:xfrm>
            <a:off x="6236853" y="2284122"/>
            <a:ext cx="5156200" cy="1478036"/>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xmlns="" id="{4B267FC4-B2EF-DA47-AA11-5BF6913B6720}"/>
              </a:ext>
            </a:extLst>
          </p:cNvPr>
          <p:cNvSpPr>
            <a:spLocks noGrp="1"/>
          </p:cNvSpPr>
          <p:nvPr>
            <p:ph sz="half" idx="14"/>
          </p:nvPr>
        </p:nvSpPr>
        <p:spPr>
          <a:xfrm>
            <a:off x="6236853" y="4365626"/>
            <a:ext cx="5156200" cy="1811193"/>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6">
            <a:extLst>
              <a:ext uri="{FF2B5EF4-FFF2-40B4-BE49-F238E27FC236}">
                <a16:creationId xmlns:a16="http://schemas.microsoft.com/office/drawing/2014/main" xmlns="" id="{603B3A9A-9264-7E49-A031-4581AFA21517}"/>
              </a:ext>
            </a:extLst>
          </p:cNvPr>
          <p:cNvSpPr>
            <a:spLocks noGrp="1"/>
          </p:cNvSpPr>
          <p:nvPr>
            <p:ph type="body" sz="quarter" idx="15" hasCustomPrompt="1"/>
          </p:nvPr>
        </p:nvSpPr>
        <p:spPr>
          <a:xfrm>
            <a:off x="6236853" y="3906694"/>
            <a:ext cx="5156200" cy="458787"/>
          </a:xfrm>
        </p:spPr>
        <p:txBody>
          <a:bodyPr>
            <a:normAutofit/>
          </a:bodyPr>
          <a:lstStyle>
            <a:lvl1pPr marL="0" indent="0">
              <a:buNone/>
              <a:defRPr sz="2000" b="1">
                <a:solidFill>
                  <a:schemeClr val="accent1"/>
                </a:solidFill>
              </a:defRPr>
            </a:lvl1pPr>
            <a:lvl2pPr>
              <a:defRPr b="1"/>
            </a:lvl2pPr>
            <a:lvl3pPr>
              <a:defRPr b="1"/>
            </a:lvl3pPr>
            <a:lvl4pPr>
              <a:defRPr b="1"/>
            </a:lvl4pPr>
            <a:lvl5pPr>
              <a:defRPr b="1"/>
            </a:lvl5pPr>
          </a:lstStyle>
          <a:p>
            <a:pPr lvl="0"/>
            <a:r>
              <a:rPr lang="en-US" dirty="0"/>
              <a:t>Edit Bulleted List Title 4</a:t>
            </a:r>
          </a:p>
        </p:txBody>
      </p:sp>
      <p:sp>
        <p:nvSpPr>
          <p:cNvPr id="13" name="Text Placeholder 6">
            <a:extLst>
              <a:ext uri="{FF2B5EF4-FFF2-40B4-BE49-F238E27FC236}">
                <a16:creationId xmlns:a16="http://schemas.microsoft.com/office/drawing/2014/main" xmlns="" id="{73E58B0F-56D2-8D46-B63E-37D8C16EEDDF}"/>
              </a:ext>
            </a:extLst>
          </p:cNvPr>
          <p:cNvSpPr>
            <a:spLocks noGrp="1"/>
          </p:cNvSpPr>
          <p:nvPr>
            <p:ph type="body" sz="quarter" idx="16" hasCustomPrompt="1"/>
          </p:nvPr>
        </p:nvSpPr>
        <p:spPr>
          <a:xfrm>
            <a:off x="6236853" y="1825336"/>
            <a:ext cx="5156200" cy="458787"/>
          </a:xfrm>
        </p:spPr>
        <p:txBody>
          <a:bodyPr>
            <a:normAutofit/>
          </a:bodyPr>
          <a:lstStyle>
            <a:lvl1pPr marL="0" indent="0">
              <a:buNone/>
              <a:defRPr sz="2000" b="1">
                <a:solidFill>
                  <a:schemeClr val="accent1"/>
                </a:solidFill>
              </a:defRPr>
            </a:lvl1pPr>
            <a:lvl2pPr>
              <a:defRPr b="1"/>
            </a:lvl2pPr>
            <a:lvl3pPr>
              <a:defRPr b="1"/>
            </a:lvl3pPr>
            <a:lvl4pPr>
              <a:defRPr b="1"/>
            </a:lvl4pPr>
            <a:lvl5pPr>
              <a:defRPr b="1"/>
            </a:lvl5pPr>
          </a:lstStyle>
          <a:p>
            <a:pPr lvl="0"/>
            <a:r>
              <a:rPr lang="en-US" dirty="0"/>
              <a:t>Edit Bulleted List Title 3</a:t>
            </a:r>
          </a:p>
        </p:txBody>
      </p:sp>
    </p:spTree>
    <p:extLst>
      <p:ext uri="{BB962C8B-B14F-4D97-AF65-F5344CB8AC3E}">
        <p14:creationId xmlns:p14="http://schemas.microsoft.com/office/powerpoint/2010/main" val="187748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26FE5BE-4DA3-0040-85D4-10ED4DE0463A}"/>
              </a:ext>
            </a:extLst>
          </p:cNvPr>
          <p:cNvSpPr>
            <a:spLocks noGrp="1"/>
          </p:cNvSpPr>
          <p:nvPr>
            <p:ph type="body" idx="1"/>
          </p:nvPr>
        </p:nvSpPr>
        <p:spPr>
          <a:xfrm>
            <a:off x="762001" y="1681163"/>
            <a:ext cx="5236633" cy="82391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F17DA9CA-B66B-E34F-B1B6-BC9931475CD2}"/>
              </a:ext>
            </a:extLst>
          </p:cNvPr>
          <p:cNvSpPr>
            <a:spLocks noGrp="1"/>
          </p:cNvSpPr>
          <p:nvPr>
            <p:ph sz="half" idx="2"/>
          </p:nvPr>
        </p:nvSpPr>
        <p:spPr>
          <a:xfrm>
            <a:off x="762001" y="2505075"/>
            <a:ext cx="5236633" cy="3684588"/>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xmlns="" id="{8E9D562A-BDA8-6946-ADE8-8AD6EF0CF899}"/>
              </a:ext>
            </a:extLst>
          </p:cNvPr>
          <p:cNvSpPr>
            <a:spLocks noGrp="1"/>
          </p:cNvSpPr>
          <p:nvPr>
            <p:ph type="body" sz="quarter" idx="3"/>
          </p:nvPr>
        </p:nvSpPr>
        <p:spPr>
          <a:xfrm>
            <a:off x="6172200" y="1681163"/>
            <a:ext cx="5250869" cy="82391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1915DDEE-EBF8-934D-9120-77750C4EACDC}"/>
              </a:ext>
            </a:extLst>
          </p:cNvPr>
          <p:cNvSpPr>
            <a:spLocks noGrp="1"/>
          </p:cNvSpPr>
          <p:nvPr>
            <p:ph sz="quarter" idx="4"/>
          </p:nvPr>
        </p:nvSpPr>
        <p:spPr>
          <a:xfrm>
            <a:off x="6172200" y="2505075"/>
            <a:ext cx="5250869" cy="3684588"/>
          </a:xfrm>
        </p:spPr>
        <p:txBody>
          <a:bodyPr>
            <a:normAutofit/>
          </a:bodyPr>
          <a:lstStyle>
            <a:lvl1pPr>
              <a:defRPr sz="20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a:extLst>
              <a:ext uri="{FF2B5EF4-FFF2-40B4-BE49-F238E27FC236}">
                <a16:creationId xmlns:a16="http://schemas.microsoft.com/office/drawing/2014/main" xmlns="" id="{61A12BF7-2D7E-BD40-997F-1E0233E1E2E1}"/>
              </a:ext>
            </a:extLst>
          </p:cNvPr>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1575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09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Navy">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68F591-06BA-094E-829F-34CD10B83CFA}"/>
              </a:ext>
            </a:extLst>
          </p:cNvPr>
          <p:cNvSpPr/>
          <p:nvPr userDrawn="1"/>
        </p:nvSpPr>
        <p:spPr>
          <a:xfrm>
            <a:off x="0" y="5624947"/>
            <a:ext cx="12192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CC0015E5-05D3-9748-926A-64DD9D886C2B}"/>
              </a:ext>
            </a:extLst>
          </p:cNvPr>
          <p:cNvSpPr>
            <a:spLocks noGrp="1"/>
          </p:cNvSpPr>
          <p:nvPr>
            <p:ph type="title"/>
          </p:nvPr>
        </p:nvSpPr>
        <p:spPr>
          <a:xfrm>
            <a:off x="831851" y="4094024"/>
            <a:ext cx="10515600" cy="1154257"/>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0AD1770C-BA65-584A-919E-FFBBDCA8F582}"/>
              </a:ext>
            </a:extLst>
          </p:cNvPr>
          <p:cNvSpPr>
            <a:spLocks noGrp="1"/>
          </p:cNvSpPr>
          <p:nvPr>
            <p:ph type="body" idx="1"/>
          </p:nvPr>
        </p:nvSpPr>
        <p:spPr>
          <a:xfrm>
            <a:off x="831851" y="5275269"/>
            <a:ext cx="10515600" cy="1035483"/>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567086"/>
      </p:ext>
    </p:extLst>
  </p:cSld>
  <p:clrMapOvr>
    <a:masterClrMapping/>
  </p:clrMapOvr>
  <p:extLst mod="1">
    <p:ext uri="{DCECCB84-F9BA-43D5-87BE-67443E8EF086}">
      <p15:sldGuideLst xmlns="" xmlns:p15="http://schemas.microsoft.com/office/powerpoint/2012/main">
        <p15:guide id="1" orient="horz" pos="331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470" y="365126"/>
            <a:ext cx="11139060" cy="59230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2647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5BA9AF5F-7624-B741-ABD2-3617BB4EB299}"/>
              </a:ext>
            </a:extLst>
          </p:cNvPr>
          <p:cNvSpPr txBox="1"/>
          <p:nvPr userDrawn="1"/>
        </p:nvSpPr>
        <p:spPr>
          <a:xfrm>
            <a:off x="152400" y="6459142"/>
            <a:ext cx="1322798" cy="246221"/>
          </a:xfrm>
          <a:prstGeom prst="rect">
            <a:avLst/>
          </a:prstGeom>
          <a:noFill/>
        </p:spPr>
        <p:txBody>
          <a:bodyPr wrap="none" rtlCol="0">
            <a:spAutoFit/>
          </a:bodyPr>
          <a:lstStyle/>
          <a:p>
            <a:r>
              <a:rPr lang="en-US" sz="1000" b="1" dirty="0">
                <a:latin typeface="Century Gothic" panose="020B0502020202020204" pitchFamily="34" charset="0"/>
              </a:rPr>
              <a:t>Office of Research</a:t>
            </a:r>
          </a:p>
        </p:txBody>
      </p:sp>
      <p:pic>
        <p:nvPicPr>
          <p:cNvPr id="8" name="Picture 7">
            <a:extLst>
              <a:ext uri="{FF2B5EF4-FFF2-40B4-BE49-F238E27FC236}">
                <a16:creationId xmlns:a16="http://schemas.microsoft.com/office/drawing/2014/main" xmlns="" id="{048FEC1C-C809-6F45-8002-9EF2C753E853}"/>
              </a:ext>
            </a:extLst>
          </p:cNvPr>
          <p:cNvPicPr>
            <a:picLocks noChangeAspect="1"/>
          </p:cNvPicPr>
          <p:nvPr userDrawn="1"/>
        </p:nvPicPr>
        <p:blipFill>
          <a:blip r:embed="rId18"/>
          <a:stretch>
            <a:fillRect/>
          </a:stretch>
        </p:blipFill>
        <p:spPr>
          <a:xfrm>
            <a:off x="9402403" y="6459142"/>
            <a:ext cx="2576623" cy="187879"/>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5" r:id="rId16"/>
  </p:sldLayoutIdLst>
  <p:hf hdr="0" ftr="0" dt="0"/>
  <p:txStyles>
    <p:titleStyle>
      <a:lvl1pPr algn="l" defTabSz="914400" rtl="0" eaLnBrk="1" latinLnBrk="0" hangingPunct="1">
        <a:lnSpc>
          <a:spcPct val="90000"/>
        </a:lnSpc>
        <a:spcBef>
          <a:spcPct val="0"/>
        </a:spcBef>
        <a:buNone/>
        <a:defRPr sz="36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United_States_Department_of_Defen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n.wikipedia.org/wiki/General_Services_Administration" TargetMode="External"/><Relationship Id="rId4" Type="http://schemas.openxmlformats.org/officeDocument/2006/relationships/hyperlink" Target="https://en.wikipedia.org/wiki/Defense_Contract_Audit_Agenc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3.w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9.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image" Target="../media/image13.wmf"/><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ucsb.edu/sp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fs.ucsb.edu/extramural-fun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justice.gov/usao-ma/pr/northeastern-university-pay-27-million-failing-account-federal-research-fund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bfs.ucsb.edu/omb/omb-uniform-guidance" TargetMode="External"/><Relationship Id="rId7" Type="http://schemas.openxmlformats.org/officeDocument/2006/relationships/hyperlink" Target="http://www.bfs.ucsb.edu/files/docs/extramural_funds/efm-disclosure-statement.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bfs.ucsb.edu/sites/www.bfs.ucsb.edu/files/docs/accounting/Object-Code-Listing-Basic.pdf" TargetMode="External"/><Relationship Id="rId5" Type="http://schemas.openxmlformats.org/officeDocument/2006/relationships/hyperlink" Target="http://www.bfs.ucsb.edu/sites/www.bfs.ucsb.edu/files/docs/extramural_funds/Guide%20to%20Allowable%20Costs%20%28final%29.pdf" TargetMode="External"/><Relationship Id="rId4" Type="http://schemas.openxmlformats.org/officeDocument/2006/relationships/hyperlink" Target="http://policy.ucop.edu/doc/3420326/BFB-A-4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fs.ucsb.edu/procurement/ne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bfs.ucsb.edu/sites/www.bfs.ucsb.edu/files/docs/extramural_funds/Federal_Indirect_Cost_Rate_Agreement_Signed_2017-10-04.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bfs.ucsb.edu/extramural-funds/awards/typically-fa-unallowables-object-codes" TargetMode="External"/><Relationship Id="rId4" Type="http://schemas.openxmlformats.org/officeDocument/2006/relationships/hyperlink" Target="https://www.research.ucsb.edu/media/199439/introduction_to_indirect_costs.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vaughn.boyle@purc.ucsb.ed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r.ucsb.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p.ucsb.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6470" y="365126"/>
            <a:ext cx="11489318" cy="1306512"/>
          </a:xfrm>
        </p:spPr>
        <p:txBody>
          <a:bodyPr>
            <a:normAutofit fontScale="90000"/>
          </a:bodyPr>
          <a:lstStyle/>
          <a:p>
            <a:pPr eaLnBrk="1" hangingPunct="1">
              <a:defRPr/>
            </a:pPr>
            <a:r>
              <a:rPr lang="en-US" dirty="0"/>
              <a:t/>
            </a:r>
            <a:br>
              <a:rPr lang="en-US" dirty="0"/>
            </a:br>
            <a:r>
              <a:rPr lang="en-US" dirty="0"/>
              <a:t/>
            </a:r>
            <a:br>
              <a:rPr lang="en-US" dirty="0"/>
            </a:br>
            <a:r>
              <a:rPr lang="en-US" sz="4000" dirty="0"/>
              <a:t>Star Class</a:t>
            </a:r>
            <a:br>
              <a:rPr lang="en-US" sz="4000" dirty="0"/>
            </a:br>
            <a:r>
              <a:rPr lang="en-US" sz="4000" dirty="0" smtClean="0"/>
              <a:t>Cost </a:t>
            </a:r>
            <a:r>
              <a:rPr lang="en-US" sz="4000" dirty="0"/>
              <a:t>Accounting Standards and </a:t>
            </a:r>
            <a:r>
              <a:rPr lang="en-US" sz="4000" dirty="0" smtClean="0"/>
              <a:t>Costing Principles</a:t>
            </a:r>
            <a:r>
              <a:rPr lang="en-US" dirty="0" smtClean="0"/>
              <a:t> </a:t>
            </a:r>
            <a:r>
              <a:rPr lang="en-US" dirty="0"/>
              <a:t/>
            </a:r>
            <a:br>
              <a:rPr lang="en-US" dirty="0"/>
            </a:br>
            <a:r>
              <a:rPr lang="en-US" dirty="0"/>
              <a:t/>
            </a:r>
            <a:br>
              <a:rPr lang="en-US" dirty="0"/>
            </a:br>
            <a:endParaRPr lang="en-US" dirty="0"/>
          </a:p>
        </p:txBody>
      </p:sp>
      <p:sp>
        <p:nvSpPr>
          <p:cNvPr id="2053" name="Rectangle 5"/>
          <p:cNvSpPr>
            <a:spLocks noGrp="1" noChangeArrowheads="1"/>
          </p:cNvSpPr>
          <p:nvPr>
            <p:ph idx="1"/>
          </p:nvPr>
        </p:nvSpPr>
        <p:spPr>
          <a:xfrm>
            <a:off x="526470" y="2236787"/>
            <a:ext cx="10661069" cy="3478213"/>
          </a:xfrm>
        </p:spPr>
        <p:txBody>
          <a:bodyPr/>
          <a:lstStyle/>
          <a:p>
            <a:pPr eaLnBrk="1" hangingPunct="1">
              <a:defRPr/>
            </a:pPr>
            <a:r>
              <a:rPr lang="en-US" dirty="0" smtClean="0"/>
              <a:t>Tyler Clark</a:t>
            </a:r>
          </a:p>
          <a:p>
            <a:pPr eaLnBrk="1" hangingPunct="1">
              <a:defRPr/>
            </a:pPr>
            <a:r>
              <a:rPr lang="en-US" dirty="0" smtClean="0"/>
              <a:t>Manager, Extramural Funds Accounting</a:t>
            </a:r>
          </a:p>
          <a:p>
            <a:pPr eaLnBrk="1" hangingPunct="1">
              <a:defRPr/>
            </a:pPr>
            <a:r>
              <a:rPr lang="en-US" dirty="0" smtClean="0"/>
              <a:t>October </a:t>
            </a:r>
            <a:r>
              <a:rPr lang="en-US" dirty="0" smtClean="0"/>
              <a:t>2019</a:t>
            </a:r>
            <a:endParaRPr lang="en-US" dirty="0" smtClean="0"/>
          </a:p>
          <a:p>
            <a:pPr eaLnBrk="1" hangingPunct="1">
              <a:defRPr/>
            </a:pPr>
            <a:endParaRPr lang="en-US" dirty="0"/>
          </a:p>
          <a:p>
            <a:pPr eaLnBrk="1" hangingPunct="1">
              <a:defRPr/>
            </a:pPr>
            <a:endParaRPr lang="en-US" dirty="0" smtClean="0"/>
          </a:p>
          <a:p>
            <a:pPr eaLnBrk="1" hangingPunct="1">
              <a:defRPr/>
            </a:pPr>
            <a:endParaRPr lang="en-US" dirty="0" smtClean="0"/>
          </a:p>
        </p:txBody>
      </p:sp>
      <p:sp>
        <p:nvSpPr>
          <p:cNvPr id="3075" name="Text Box 4"/>
          <p:cNvSpPr txBox="1">
            <a:spLocks noChangeArrowheads="1"/>
          </p:cNvSpPr>
          <p:nvPr/>
        </p:nvSpPr>
        <p:spPr bwMode="auto">
          <a:xfrm>
            <a:off x="2895600" y="3505201"/>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endParaRPr lang="en-US" altLang="en-US" sz="1800"/>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646114"/>
          </a:xfrm>
        </p:spPr>
        <p:txBody>
          <a:bodyPr/>
          <a:lstStyle/>
          <a:p>
            <a:pPr eaLnBrk="1" hangingPunct="1">
              <a:defRPr/>
            </a:pPr>
            <a:r>
              <a:rPr lang="en-US" sz="4000" dirty="0" smtClean="0"/>
              <a:t>Quick Review – The General Ledger</a:t>
            </a:r>
            <a:endParaRPr lang="en-US" sz="4000" dirty="0"/>
          </a:p>
        </p:txBody>
      </p:sp>
      <p:sp>
        <p:nvSpPr>
          <p:cNvPr id="49155" name="Rectangle 3"/>
          <p:cNvSpPr>
            <a:spLocks noGrp="1" noChangeArrowheads="1"/>
          </p:cNvSpPr>
          <p:nvPr>
            <p:ph type="body" idx="1"/>
          </p:nvPr>
        </p:nvSpPr>
        <p:spPr>
          <a:xfrm>
            <a:off x="595311" y="1190624"/>
            <a:ext cx="9980674" cy="3581400"/>
          </a:xfrm>
        </p:spPr>
        <p:txBody>
          <a:bodyPr/>
          <a:lstStyle/>
          <a:p>
            <a:pPr marL="0" indent="0">
              <a:buNone/>
              <a:defRPr/>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995363"/>
            <a:ext cx="117538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1078302"/>
            <a:ext cx="11744325" cy="514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74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4000" dirty="0" smtClean="0"/>
              <a:t>Quick Review – Direct vs. Indirect Costs</a:t>
            </a:r>
            <a:endParaRPr lang="en-US" sz="4000" dirty="0"/>
          </a:p>
        </p:txBody>
      </p:sp>
      <p:sp>
        <p:nvSpPr>
          <p:cNvPr id="49155" name="Rectangle 3"/>
          <p:cNvSpPr>
            <a:spLocks noGrp="1" noChangeArrowheads="1"/>
          </p:cNvSpPr>
          <p:nvPr>
            <p:ph type="body" idx="1"/>
          </p:nvPr>
        </p:nvSpPr>
        <p:spPr>
          <a:xfrm>
            <a:off x="595311" y="1190624"/>
            <a:ext cx="9980674" cy="3666048"/>
          </a:xfrm>
        </p:spPr>
        <p:txBody>
          <a:bodyPr>
            <a:normAutofit/>
          </a:bodyPr>
          <a:lstStyle/>
          <a:p>
            <a:pPr marL="0" indent="0">
              <a:buNone/>
              <a:defRPr/>
            </a:pPr>
            <a:r>
              <a:rPr lang="en-US" b="1" dirty="0" smtClean="0"/>
              <a:t>Direct Costs </a:t>
            </a:r>
            <a:r>
              <a:rPr lang="en-US" dirty="0" smtClean="0"/>
              <a:t>are </a:t>
            </a:r>
            <a:r>
              <a:rPr lang="en-US" b="1" dirty="0" smtClean="0"/>
              <a:t>expenses</a:t>
            </a:r>
            <a:r>
              <a:rPr lang="en-US" dirty="0" smtClean="0"/>
              <a:t> that can be </a:t>
            </a:r>
            <a:r>
              <a:rPr lang="en-US" b="1" u="sng" dirty="0" smtClean="0"/>
              <a:t>directly charged </a:t>
            </a:r>
            <a:r>
              <a:rPr lang="en-US" b="1" dirty="0" smtClean="0"/>
              <a:t>to an award</a:t>
            </a:r>
            <a:r>
              <a:rPr lang="en-US" dirty="0" smtClean="0"/>
              <a:t>.  Rules and regulations dictate what can and can’t be charged at many levels, starting at the federal level all the down to an award-by-award basis.  </a:t>
            </a:r>
          </a:p>
          <a:p>
            <a:pPr marL="0" indent="0">
              <a:buNone/>
              <a:defRPr/>
            </a:pPr>
            <a:endParaRPr lang="en-US" u="sng" dirty="0" smtClean="0"/>
          </a:p>
          <a:p>
            <a:pPr marL="0" indent="0">
              <a:buNone/>
              <a:defRPr/>
            </a:pPr>
            <a:r>
              <a:rPr lang="en-US" u="sng" dirty="0" smtClean="0"/>
              <a:t>Typical Direct Costs include:</a:t>
            </a:r>
            <a:r>
              <a:rPr lang="en-US" dirty="0" smtClean="0"/>
              <a:t>  </a:t>
            </a:r>
          </a:p>
          <a:p>
            <a:pPr marL="0" indent="0">
              <a:buNone/>
              <a:defRPr/>
            </a:pPr>
            <a:r>
              <a:rPr lang="en-US" dirty="0" smtClean="0"/>
              <a:t>Salaries &amp; Wages, Fringe Benefits, Supplies, Equipment, Travel, Subcontracts, etc.</a:t>
            </a:r>
          </a:p>
          <a:p>
            <a:pPr marL="0" indent="0">
              <a:buNone/>
              <a:defRPr/>
            </a:pPr>
            <a:endParaRPr lang="en-US" dirty="0" smtClean="0"/>
          </a:p>
        </p:txBody>
      </p:sp>
    </p:spTree>
    <p:extLst>
      <p:ext uri="{BB962C8B-B14F-4D97-AF65-F5344CB8AC3E}">
        <p14:creationId xmlns:p14="http://schemas.microsoft.com/office/powerpoint/2010/main" val="394374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wipe(down)">
                                      <p:cBhvr>
                                        <p:cTn id="12" dur="500"/>
                                        <p:tgtEl>
                                          <p:spTgt spid="49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wipe(down)">
                                      <p:cBhvr>
                                        <p:cTn id="17"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4000" dirty="0" smtClean="0"/>
              <a:t>Quick Review – Direct vs. Indirect Costs</a:t>
            </a:r>
            <a:endParaRPr lang="en-US" sz="4000" dirty="0"/>
          </a:p>
        </p:txBody>
      </p:sp>
      <p:sp>
        <p:nvSpPr>
          <p:cNvPr id="49155" name="Rectangle 3"/>
          <p:cNvSpPr>
            <a:spLocks noGrp="1" noChangeArrowheads="1"/>
          </p:cNvSpPr>
          <p:nvPr>
            <p:ph type="body" idx="1"/>
          </p:nvPr>
        </p:nvSpPr>
        <p:spPr>
          <a:xfrm>
            <a:off x="595311" y="1190624"/>
            <a:ext cx="9980674" cy="4925504"/>
          </a:xfrm>
        </p:spPr>
        <p:txBody>
          <a:bodyPr>
            <a:normAutofit/>
          </a:bodyPr>
          <a:lstStyle/>
          <a:p>
            <a:pPr marL="0" indent="0">
              <a:buNone/>
              <a:defRPr/>
            </a:pPr>
            <a:r>
              <a:rPr lang="en-US" b="1" dirty="0" smtClean="0"/>
              <a:t>Indirect Costs </a:t>
            </a:r>
            <a:r>
              <a:rPr lang="en-US" dirty="0" smtClean="0"/>
              <a:t>are </a:t>
            </a:r>
            <a:r>
              <a:rPr lang="en-US" b="1" dirty="0" smtClean="0"/>
              <a:t>expenses</a:t>
            </a:r>
            <a:r>
              <a:rPr lang="en-US" dirty="0" smtClean="0"/>
              <a:t> that are </a:t>
            </a:r>
            <a:r>
              <a:rPr lang="en-US" b="1" u="sng" dirty="0" smtClean="0"/>
              <a:t>not</a:t>
            </a:r>
            <a:r>
              <a:rPr lang="en-US" dirty="0" smtClean="0"/>
              <a:t> </a:t>
            </a:r>
            <a:r>
              <a:rPr lang="en-US" b="1" dirty="0" smtClean="0"/>
              <a:t>directly charged to an award</a:t>
            </a:r>
            <a:r>
              <a:rPr lang="en-US" dirty="0" smtClean="0"/>
              <a:t>.  These are costs that are not easily allocated to an award.  </a:t>
            </a:r>
          </a:p>
          <a:p>
            <a:pPr marL="0" indent="0">
              <a:buNone/>
              <a:defRPr/>
            </a:pPr>
            <a:r>
              <a:rPr lang="en-US" dirty="0" smtClean="0"/>
              <a:t>Examples would be: </a:t>
            </a:r>
          </a:p>
          <a:p>
            <a:pPr marL="0" indent="0">
              <a:buNone/>
              <a:defRPr/>
            </a:pPr>
            <a:r>
              <a:rPr lang="en-US" dirty="0" smtClean="0"/>
              <a:t>the salary of administrative staff (like us), utilities to run the university labs, phone lines, library costs, facility costs, etc.  </a:t>
            </a:r>
          </a:p>
          <a:p>
            <a:pPr marL="0" indent="0">
              <a:buNone/>
              <a:defRPr/>
            </a:pPr>
            <a:r>
              <a:rPr lang="en-US" dirty="0" smtClean="0"/>
              <a:t>They’re necessary costs of UCSB running it’s research, but the costs cannot be easily (or practically) allocated to individual awards.  It would be impossible to do that.  </a:t>
            </a:r>
          </a:p>
          <a:p>
            <a:pPr marL="0" indent="0">
              <a:buNone/>
              <a:defRPr/>
            </a:pPr>
            <a:endParaRPr lang="en-US" dirty="0" smtClean="0"/>
          </a:p>
        </p:txBody>
      </p:sp>
    </p:spTree>
    <p:extLst>
      <p:ext uri="{BB962C8B-B14F-4D97-AF65-F5344CB8AC3E}">
        <p14:creationId xmlns:p14="http://schemas.microsoft.com/office/powerpoint/2010/main" val="170422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4000" dirty="0" smtClean="0"/>
              <a:t>Quick Review – Direct vs. Indirect Costs</a:t>
            </a:r>
            <a:endParaRPr lang="en-US" sz="4000" dirty="0"/>
          </a:p>
        </p:txBody>
      </p:sp>
      <p:sp>
        <p:nvSpPr>
          <p:cNvPr id="49155" name="Rectangle 3"/>
          <p:cNvSpPr>
            <a:spLocks noGrp="1" noChangeArrowheads="1"/>
          </p:cNvSpPr>
          <p:nvPr>
            <p:ph type="body" idx="1"/>
          </p:nvPr>
        </p:nvSpPr>
        <p:spPr>
          <a:xfrm>
            <a:off x="595311" y="1190624"/>
            <a:ext cx="9980674" cy="4925504"/>
          </a:xfrm>
        </p:spPr>
        <p:txBody>
          <a:bodyPr>
            <a:normAutofit lnSpcReduction="10000"/>
          </a:bodyPr>
          <a:lstStyle/>
          <a:p>
            <a:pPr marL="0" indent="0">
              <a:buNone/>
              <a:defRPr/>
            </a:pPr>
            <a:r>
              <a:rPr lang="en-US" dirty="0" smtClean="0"/>
              <a:t>To recover these types of </a:t>
            </a:r>
            <a:r>
              <a:rPr lang="en-US" b="1" dirty="0" smtClean="0"/>
              <a:t>Indirect Costs</a:t>
            </a:r>
            <a:r>
              <a:rPr lang="en-US" dirty="0" smtClean="0"/>
              <a:t>, UCSB negotiates an </a:t>
            </a:r>
            <a:r>
              <a:rPr lang="en-US" b="1" dirty="0" smtClean="0"/>
              <a:t>IDC Rate </a:t>
            </a:r>
            <a:r>
              <a:rPr lang="en-US" dirty="0" smtClean="0"/>
              <a:t>with the Federal government based on many factors.  As of 7/1/2018, UCSB’s IDC rate is </a:t>
            </a:r>
            <a:r>
              <a:rPr lang="en-US" b="1" dirty="0" smtClean="0"/>
              <a:t>55.0% for on-campus</a:t>
            </a:r>
            <a:r>
              <a:rPr lang="en-US" dirty="0" smtClean="0"/>
              <a:t> awards, and </a:t>
            </a:r>
            <a:r>
              <a:rPr lang="en-US" b="1" dirty="0" smtClean="0"/>
              <a:t>26.0% off-campus </a:t>
            </a:r>
            <a:r>
              <a:rPr lang="en-US" dirty="0" smtClean="0"/>
              <a:t>awards.  </a:t>
            </a:r>
          </a:p>
          <a:p>
            <a:pPr marL="0" indent="0">
              <a:buNone/>
              <a:defRPr/>
            </a:pPr>
            <a:endParaRPr lang="en-US" dirty="0" smtClean="0"/>
          </a:p>
          <a:p>
            <a:pPr marL="0" indent="0">
              <a:buNone/>
              <a:defRPr/>
            </a:pPr>
            <a:r>
              <a:rPr lang="en-US" dirty="0" smtClean="0"/>
              <a:t>What this means is that depending on the award, qualified </a:t>
            </a:r>
            <a:r>
              <a:rPr lang="en-US" b="1" dirty="0" smtClean="0"/>
              <a:t>Direct</a:t>
            </a:r>
            <a:r>
              <a:rPr lang="en-US" dirty="0" smtClean="0"/>
              <a:t> expense charges can then often times (not always) generate a related </a:t>
            </a:r>
            <a:r>
              <a:rPr lang="en-US" b="1" dirty="0" smtClean="0"/>
              <a:t>Indirect Charge </a:t>
            </a:r>
            <a:r>
              <a:rPr lang="en-US" dirty="0" smtClean="0"/>
              <a:t>to the award (often times called </a:t>
            </a:r>
            <a:r>
              <a:rPr lang="en-US" b="1" dirty="0" smtClean="0"/>
              <a:t>IDC</a:t>
            </a:r>
            <a:r>
              <a:rPr lang="en-US" dirty="0" smtClean="0"/>
              <a:t> or </a:t>
            </a:r>
            <a:r>
              <a:rPr lang="en-US" b="1" dirty="0" smtClean="0"/>
              <a:t>Overhead</a:t>
            </a:r>
            <a:r>
              <a:rPr lang="en-US" dirty="0" smtClean="0"/>
              <a:t>).  This is how we can recuperate these Typically F&amp;A costs as part of IDC.</a:t>
            </a:r>
          </a:p>
        </p:txBody>
      </p:sp>
    </p:spTree>
    <p:extLst>
      <p:ext uri="{BB962C8B-B14F-4D97-AF65-F5344CB8AC3E}">
        <p14:creationId xmlns:p14="http://schemas.microsoft.com/office/powerpoint/2010/main" val="270460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wipe(down)">
                                      <p:cBhvr>
                                        <p:cTn id="12"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4000" dirty="0" smtClean="0"/>
              <a:t>Quick Review – Direct vs. Indirect Costs</a:t>
            </a:r>
            <a:endParaRPr lang="en-US" sz="4000" dirty="0"/>
          </a:p>
        </p:txBody>
      </p:sp>
      <p:sp>
        <p:nvSpPr>
          <p:cNvPr id="49155" name="Rectangle 3"/>
          <p:cNvSpPr>
            <a:spLocks noGrp="1" noChangeArrowheads="1"/>
          </p:cNvSpPr>
          <p:nvPr>
            <p:ph type="body" idx="1"/>
          </p:nvPr>
        </p:nvSpPr>
        <p:spPr>
          <a:xfrm>
            <a:off x="595311" y="1190624"/>
            <a:ext cx="9980674" cy="3581400"/>
          </a:xfrm>
        </p:spPr>
        <p:txBody>
          <a:bodyPr/>
          <a:lstStyle/>
          <a:p>
            <a:pPr marL="0" indent="0">
              <a:buNone/>
              <a:defRPr/>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67025"/>
            <a:ext cx="85439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07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en-US" sz="4000" dirty="0" smtClean="0"/>
              <a:t>II)  Cost </a:t>
            </a:r>
            <a:r>
              <a:rPr lang="en-US" sz="4000" dirty="0"/>
              <a:t>Accounting Standards (CAS)</a:t>
            </a:r>
          </a:p>
        </p:txBody>
      </p:sp>
      <p:sp>
        <p:nvSpPr>
          <p:cNvPr id="287747" name="Rectangle 3"/>
          <p:cNvSpPr>
            <a:spLocks noGrp="1" noChangeArrowheads="1"/>
          </p:cNvSpPr>
          <p:nvPr>
            <p:ph type="body" idx="1"/>
          </p:nvPr>
        </p:nvSpPr>
        <p:spPr>
          <a:xfrm>
            <a:off x="526470" y="1525588"/>
            <a:ext cx="10661069" cy="4351338"/>
          </a:xfrm>
        </p:spPr>
        <p:txBody>
          <a:bodyPr/>
          <a:lstStyle/>
          <a:p>
            <a:pPr eaLnBrk="1" hangingPunct="1">
              <a:defRPr/>
            </a:pPr>
            <a:r>
              <a:rPr lang="en-US" dirty="0" smtClean="0">
                <a:effectLst>
                  <a:outerShdw blurRad="38100" dist="38100" dir="2700000" algn="tl">
                    <a:srgbClr val="000000">
                      <a:alpha val="43137"/>
                    </a:srgbClr>
                  </a:outerShdw>
                </a:effectLst>
              </a:rPr>
              <a:t>Set of standards and rules set by the US Government </a:t>
            </a:r>
            <a:r>
              <a:rPr lang="en-US" dirty="0">
                <a:effectLst>
                  <a:outerShdw blurRad="38100" dist="38100" dir="2700000" algn="tl">
                    <a:srgbClr val="000000">
                      <a:alpha val="43137"/>
                    </a:srgbClr>
                  </a:outerShdw>
                </a:effectLst>
              </a:rPr>
              <a:t>for use in determining costs on negotiated </a:t>
            </a:r>
            <a:r>
              <a:rPr lang="en-US" dirty="0" smtClean="0">
                <a:effectLst>
                  <a:outerShdw blurRad="38100" dist="38100" dir="2700000" algn="tl">
                    <a:srgbClr val="000000">
                      <a:alpha val="43137"/>
                    </a:srgbClr>
                  </a:outerShdw>
                </a:effectLst>
              </a:rPr>
              <a:t>procurements.</a:t>
            </a:r>
          </a:p>
          <a:p>
            <a:pPr eaLnBrk="1" hangingPunct="1">
              <a:defRPr/>
            </a:pPr>
            <a:r>
              <a:rPr lang="en-US" dirty="0" smtClean="0">
                <a:effectLst>
                  <a:outerShdw blurRad="38100" dist="38100" dir="2700000" algn="tl">
                    <a:srgbClr val="000000">
                      <a:alpha val="43137"/>
                    </a:srgbClr>
                  </a:outerShdw>
                </a:effectLst>
              </a:rPr>
              <a:t>HISTORY:  </a:t>
            </a:r>
            <a:r>
              <a:rPr lang="en-US" dirty="0">
                <a:effectLst/>
              </a:rPr>
              <a:t>In 1970, Congress established the original Cost Accounting Standards Board (CASB) to </a:t>
            </a:r>
            <a:r>
              <a:rPr lang="en-US" b="1" dirty="0">
                <a:effectLst/>
              </a:rPr>
              <a:t>1) </a:t>
            </a:r>
            <a:r>
              <a:rPr lang="en-US" b="1" dirty="0" smtClean="0">
                <a:effectLst/>
              </a:rPr>
              <a:t>achieve </a:t>
            </a:r>
            <a:r>
              <a:rPr lang="en-US" b="1" u="sng" dirty="0">
                <a:effectLst/>
              </a:rPr>
              <a:t>uniformity</a:t>
            </a:r>
            <a:r>
              <a:rPr lang="en-US" b="1" dirty="0">
                <a:effectLst/>
              </a:rPr>
              <a:t> and </a:t>
            </a:r>
            <a:r>
              <a:rPr lang="en-US" b="1" u="sng" dirty="0">
                <a:effectLst/>
              </a:rPr>
              <a:t>consistency</a:t>
            </a:r>
            <a:r>
              <a:rPr lang="en-US" dirty="0">
                <a:effectLst/>
              </a:rPr>
              <a:t> in the cost accounting principles followed by defense contractors </a:t>
            </a:r>
            <a:r>
              <a:rPr lang="en-US" dirty="0" smtClean="0">
                <a:effectLst/>
              </a:rPr>
              <a:t>and subcontractors, and 2)</a:t>
            </a:r>
          </a:p>
          <a:p>
            <a:pPr eaLnBrk="1" hangingPunct="1">
              <a:defRPr/>
            </a:pPr>
            <a:endParaRPr lang="en-US" dirty="0">
              <a:effectLst/>
            </a:endParaRPr>
          </a:p>
          <a:p>
            <a:pPr eaLnBrk="1" hangingPunct="1">
              <a:defRPr/>
            </a:pPr>
            <a:endParaRPr lang="en-US" dirty="0" smtClean="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en-US" sz="4000" dirty="0"/>
              <a:t>Cost Accounting Standards (CAS)</a:t>
            </a:r>
          </a:p>
        </p:txBody>
      </p:sp>
      <p:sp>
        <p:nvSpPr>
          <p:cNvPr id="287747" name="Rectangle 3"/>
          <p:cNvSpPr>
            <a:spLocks noGrp="1" noChangeArrowheads="1"/>
          </p:cNvSpPr>
          <p:nvPr>
            <p:ph type="body" idx="1"/>
          </p:nvPr>
        </p:nvSpPr>
        <p:spPr>
          <a:xfrm>
            <a:off x="526470" y="1411288"/>
            <a:ext cx="10661069" cy="4351338"/>
          </a:xfrm>
        </p:spPr>
        <p:txBody>
          <a:bodyPr/>
          <a:lstStyle/>
          <a:p>
            <a:pPr eaLnBrk="1" hangingPunct="1">
              <a:defRPr/>
            </a:pPr>
            <a:r>
              <a:rPr lang="en-US" dirty="0" smtClean="0">
                <a:effectLst>
                  <a:outerShdw blurRad="38100" dist="38100" dir="2700000" algn="tl">
                    <a:srgbClr val="000000">
                      <a:alpha val="43137"/>
                    </a:srgbClr>
                  </a:outerShdw>
                </a:effectLst>
              </a:rPr>
              <a:t>2) </a:t>
            </a:r>
            <a:r>
              <a:rPr lang="en-US" dirty="0">
                <a:effectLst/>
              </a:rPr>
              <a:t>establish regulations to require defense contractors and subcontractors, as a condition of contracting, to </a:t>
            </a:r>
            <a:r>
              <a:rPr lang="en-US" b="1" u="sng" dirty="0">
                <a:effectLst/>
              </a:rPr>
              <a:t>disclose in writing</a:t>
            </a:r>
            <a:r>
              <a:rPr lang="en-US" dirty="0">
                <a:effectLst/>
              </a:rPr>
              <a:t> </a:t>
            </a:r>
            <a:r>
              <a:rPr lang="en-US" b="1" dirty="0">
                <a:effectLst/>
              </a:rPr>
              <a:t>their cost accounting practices</a:t>
            </a:r>
            <a:r>
              <a:rPr lang="en-US" dirty="0">
                <a:effectLst/>
              </a:rPr>
              <a:t>, to follow the disclosed practices </a:t>
            </a:r>
            <a:r>
              <a:rPr lang="en-US" u="sng" dirty="0">
                <a:effectLst/>
              </a:rPr>
              <a:t>consistently</a:t>
            </a:r>
            <a:r>
              <a:rPr lang="en-US" dirty="0">
                <a:effectLst/>
              </a:rPr>
              <a:t> and to </a:t>
            </a:r>
            <a:r>
              <a:rPr lang="en-US" u="sng" dirty="0">
                <a:effectLst/>
              </a:rPr>
              <a:t>comply</a:t>
            </a:r>
            <a:r>
              <a:rPr lang="en-US" dirty="0">
                <a:effectLst/>
              </a:rPr>
              <a:t> with promulgated cost accounting standards. After adopting 19 standards, the original CASB was dissolved </a:t>
            </a:r>
            <a:r>
              <a:rPr lang="en-US" dirty="0" smtClean="0">
                <a:effectLst/>
              </a:rPr>
              <a:t>in 1980</a:t>
            </a:r>
            <a:r>
              <a:rPr lang="en-US" dirty="0">
                <a:effectLst/>
              </a:rPr>
              <a:t>; the standards, though, remained active.</a:t>
            </a:r>
            <a:endParaRPr lang="en-US" dirty="0" smtClean="0">
              <a:effectLst/>
            </a:endParaRPr>
          </a:p>
          <a:p>
            <a:pPr eaLnBrk="1" hangingPunct="1">
              <a:defRPr/>
            </a:pPr>
            <a:endParaRPr lang="en-US" dirty="0">
              <a:effectLst/>
            </a:endParaRPr>
          </a:p>
          <a:p>
            <a:pPr eaLnBrk="1" hangingPunct="1">
              <a:defRPr/>
            </a:pPr>
            <a:endParaRPr lang="en-US" dirty="0" smtClean="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en-US" sz="4000" dirty="0"/>
              <a:t>Cost Accounting Standards (CAS)</a:t>
            </a:r>
          </a:p>
        </p:txBody>
      </p:sp>
      <p:sp>
        <p:nvSpPr>
          <p:cNvPr id="287747" name="Rectangle 3"/>
          <p:cNvSpPr>
            <a:spLocks noGrp="1" noChangeArrowheads="1"/>
          </p:cNvSpPr>
          <p:nvPr>
            <p:ph type="body" idx="1"/>
          </p:nvPr>
        </p:nvSpPr>
        <p:spPr>
          <a:xfrm>
            <a:off x="526470" y="1611312"/>
            <a:ext cx="10661069" cy="4351338"/>
          </a:xfrm>
        </p:spPr>
        <p:txBody>
          <a:bodyPr/>
          <a:lstStyle/>
          <a:p>
            <a:pPr eaLnBrk="1" hangingPunct="1">
              <a:defRPr/>
            </a:pPr>
            <a:r>
              <a:rPr lang="en-US" dirty="0"/>
              <a:t>CASB was revived in 1988 within the </a:t>
            </a:r>
            <a:r>
              <a:rPr lang="en-US" u="sng" dirty="0"/>
              <a:t>Office of Federal Procurement Policy (OFPP)</a:t>
            </a:r>
            <a:r>
              <a:rPr lang="en-US" dirty="0"/>
              <a:t>. The current CASB consists of </a:t>
            </a:r>
            <a:r>
              <a:rPr lang="en-US" dirty="0">
                <a:solidFill>
                  <a:srgbClr val="FF0000"/>
                </a:solidFill>
              </a:rPr>
              <a:t>five members</a:t>
            </a:r>
            <a:r>
              <a:rPr lang="en-US" dirty="0"/>
              <a:t>: </a:t>
            </a:r>
            <a:r>
              <a:rPr lang="en-US" dirty="0">
                <a:solidFill>
                  <a:srgbClr val="FFC000"/>
                </a:solidFill>
              </a:rPr>
              <a:t>the OFPP Administrator</a:t>
            </a:r>
            <a:r>
              <a:rPr lang="en-US" dirty="0"/>
              <a:t> (who serves as Chairman) and one member from the </a:t>
            </a:r>
            <a:r>
              <a:rPr lang="en-US" dirty="0">
                <a:hlinkClick r:id="rId3" tooltip="United States Department of Defense"/>
              </a:rPr>
              <a:t>United States Department of Defense</a:t>
            </a:r>
            <a:r>
              <a:rPr lang="en-US" dirty="0"/>
              <a:t> (this position is held by the Director of the </a:t>
            </a:r>
            <a:r>
              <a:rPr lang="en-US" dirty="0">
                <a:hlinkClick r:id="rId4" tooltip="Defense Contract Audit Agency"/>
              </a:rPr>
              <a:t>Defense Contract Audit Agency</a:t>
            </a:r>
            <a:r>
              <a:rPr lang="en-US" dirty="0"/>
              <a:t>), the </a:t>
            </a:r>
            <a:r>
              <a:rPr lang="en-US" dirty="0">
                <a:hlinkClick r:id="rId5" tooltip="General Services Administration"/>
              </a:rPr>
              <a:t>General Services Administration</a:t>
            </a:r>
            <a:r>
              <a:rPr lang="en-US" dirty="0"/>
              <a:t>, </a:t>
            </a:r>
            <a:r>
              <a:rPr lang="en-US" u="sng" dirty="0"/>
              <a:t>industry</a:t>
            </a:r>
            <a:r>
              <a:rPr lang="en-US" dirty="0"/>
              <a:t>, and the </a:t>
            </a:r>
            <a:r>
              <a:rPr lang="en-US" u="sng" dirty="0"/>
              <a:t>private sector</a:t>
            </a:r>
            <a:r>
              <a:rPr lang="en-US" dirty="0"/>
              <a:t>.</a:t>
            </a:r>
            <a:endParaRPr lang="en-US" dirty="0">
              <a:effectLst/>
            </a:endParaRPr>
          </a:p>
          <a:p>
            <a:pPr eaLnBrk="1" hangingPunct="1">
              <a:defRPr/>
            </a:pPr>
            <a:endParaRPr lang="en-US" dirty="0" smtClean="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en-US" sz="4000"/>
              <a:t>Cost Accounting Standards</a:t>
            </a:r>
          </a:p>
        </p:txBody>
      </p:sp>
      <p:sp>
        <p:nvSpPr>
          <p:cNvPr id="287747" name="Rectangle 3"/>
          <p:cNvSpPr>
            <a:spLocks noGrp="1" noChangeArrowheads="1"/>
          </p:cNvSpPr>
          <p:nvPr>
            <p:ph type="body" idx="1"/>
          </p:nvPr>
        </p:nvSpPr>
        <p:spPr>
          <a:xfrm>
            <a:off x="526470" y="1582737"/>
            <a:ext cx="10661069" cy="4351338"/>
          </a:xfrm>
        </p:spPr>
        <p:txBody>
          <a:bodyPr/>
          <a:lstStyle/>
          <a:p>
            <a:pPr eaLnBrk="1" hangingPunct="1">
              <a:defRPr/>
            </a:pPr>
            <a:r>
              <a:rPr lang="en-US" dirty="0" smtClean="0"/>
              <a:t>Cost Accounting Standards Board published regulations on </a:t>
            </a:r>
            <a:r>
              <a:rPr lang="en-US" b="1" dirty="0" smtClean="0"/>
              <a:t>cost accounting standards for </a:t>
            </a:r>
            <a:r>
              <a:rPr lang="en-US" b="1" u="sng" dirty="0" smtClean="0"/>
              <a:t>educational institutions</a:t>
            </a:r>
            <a:r>
              <a:rPr lang="en-US" dirty="0" smtClean="0"/>
              <a:t>.  The standards set forth principles for determining </a:t>
            </a:r>
            <a:r>
              <a:rPr lang="en-US" dirty="0" smtClean="0">
                <a:solidFill>
                  <a:srgbClr val="FF0000"/>
                </a:solidFill>
              </a:rPr>
              <a:t>direct</a:t>
            </a:r>
            <a:r>
              <a:rPr lang="en-US" dirty="0" smtClean="0"/>
              <a:t>, </a:t>
            </a:r>
            <a:r>
              <a:rPr lang="en-US" dirty="0" smtClean="0">
                <a:solidFill>
                  <a:srgbClr val="FF0000"/>
                </a:solidFill>
              </a:rPr>
              <a:t>indirect</a:t>
            </a:r>
            <a:r>
              <a:rPr lang="en-US" dirty="0" smtClean="0"/>
              <a:t>, </a:t>
            </a:r>
            <a:r>
              <a:rPr lang="en-US" dirty="0" smtClean="0">
                <a:solidFill>
                  <a:srgbClr val="FF0000"/>
                </a:solidFill>
              </a:rPr>
              <a:t>allowable</a:t>
            </a:r>
            <a:r>
              <a:rPr lang="en-US" dirty="0" smtClean="0"/>
              <a:t>, and </a:t>
            </a:r>
            <a:r>
              <a:rPr lang="en-US" dirty="0" smtClean="0">
                <a:solidFill>
                  <a:srgbClr val="FF0000"/>
                </a:solidFill>
              </a:rPr>
              <a:t>unallowable</a:t>
            </a:r>
            <a:r>
              <a:rPr lang="en-US" dirty="0" smtClean="0"/>
              <a:t> costs applicable to federal sponsored projects.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vert="horz" lIns="90488" tIns="44450" rIns="90488" bIns="44450" rtlCol="0" anchor="ctr" anchorCtr="0">
            <a:noAutofit/>
          </a:bodyPr>
          <a:lstStyle/>
          <a:p>
            <a:pPr eaLnBrk="1" hangingPunct="1">
              <a:defRPr/>
            </a:pPr>
            <a:r>
              <a:rPr lang="en-US" sz="4000" dirty="0" smtClean="0"/>
              <a:t>Cost </a:t>
            </a:r>
            <a:r>
              <a:rPr lang="en-US" sz="4000" dirty="0"/>
              <a:t>Accounting Standards</a:t>
            </a:r>
          </a:p>
        </p:txBody>
      </p:sp>
      <p:sp>
        <p:nvSpPr>
          <p:cNvPr id="9219" name="Rectangle 4"/>
          <p:cNvSpPr>
            <a:spLocks noChangeArrowheads="1"/>
          </p:cNvSpPr>
          <p:nvPr/>
        </p:nvSpPr>
        <p:spPr bwMode="auto">
          <a:xfrm>
            <a:off x="2209800" y="1600201"/>
            <a:ext cx="536204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
                <a:schemeClr val="accent1"/>
              </a:buClr>
              <a:buSzTx/>
              <a:buFont typeface="Monotype Sorts" pitchFamily="2" charset="2"/>
              <a:buChar char="n"/>
            </a:pPr>
            <a:r>
              <a:rPr lang="en-US" altLang="en-US" b="1" dirty="0">
                <a:latin typeface="Century Gothic" panose="020B0502020202020204" pitchFamily="34" charset="0"/>
              </a:rPr>
              <a:t>  Why are they required?</a:t>
            </a:r>
          </a:p>
        </p:txBody>
      </p:sp>
      <p:sp>
        <p:nvSpPr>
          <p:cNvPr id="9220" name="Rectangle 5"/>
          <p:cNvSpPr>
            <a:spLocks noChangeArrowheads="1"/>
          </p:cNvSpPr>
          <p:nvPr/>
        </p:nvSpPr>
        <p:spPr bwMode="auto">
          <a:xfrm>
            <a:off x="1981201" y="2438401"/>
            <a:ext cx="4881563" cy="37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2400" dirty="0">
                <a:latin typeface="Century Gothic" panose="020B0502020202020204" pitchFamily="34" charset="0"/>
              </a:rPr>
              <a:t>As noted in the Federal Register:</a:t>
            </a:r>
          </a:p>
          <a:p>
            <a:pPr>
              <a:spcBef>
                <a:spcPct val="0"/>
              </a:spcBef>
              <a:buClrTx/>
              <a:buSzTx/>
              <a:buFontTx/>
              <a:buNone/>
            </a:pPr>
            <a:endParaRPr lang="en-US" altLang="en-US" sz="2400" dirty="0">
              <a:latin typeface="Century Gothic" panose="020B0502020202020204" pitchFamily="34" charset="0"/>
            </a:endParaRPr>
          </a:p>
          <a:p>
            <a:pPr>
              <a:spcBef>
                <a:spcPct val="0"/>
              </a:spcBef>
              <a:buClrTx/>
              <a:buSzTx/>
              <a:buFontTx/>
              <a:buNone/>
            </a:pPr>
            <a:r>
              <a:rPr lang="en-US" altLang="en-US" sz="2400" dirty="0">
                <a:latin typeface="Century Gothic" panose="020B0502020202020204" pitchFamily="34" charset="0"/>
              </a:rPr>
              <a:t>Based on information that some institutions of higher education were </a:t>
            </a:r>
            <a:r>
              <a:rPr lang="en-US" altLang="en-US" sz="2400" u="sng" dirty="0">
                <a:latin typeface="Century Gothic" panose="020B0502020202020204" pitchFamily="34" charset="0"/>
              </a:rPr>
              <a:t>improperly allocating indirect costs</a:t>
            </a:r>
            <a:r>
              <a:rPr lang="en-US" altLang="en-US" sz="2400" dirty="0">
                <a:latin typeface="Century Gothic" panose="020B0502020202020204" pitchFamily="34" charset="0"/>
              </a:rPr>
              <a:t> to federal research programs and charging unallowable costs (directly) to federal awards...</a:t>
            </a:r>
          </a:p>
        </p:txBody>
      </p:sp>
      <p:pic>
        <p:nvPicPr>
          <p:cNvPr id="31027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2819400"/>
            <a:ext cx="27511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10278"/>
                                        </p:tgtEl>
                                      </p:cBhvr>
                                    </p:animEffect>
                                    <p:animScale>
                                      <p:cBhvr>
                                        <p:cTn id="7" dur="250" autoRev="1" fill="hold"/>
                                        <p:tgtEl>
                                          <p:spTgt spid="3102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2" y="349249"/>
            <a:ext cx="5219700" cy="850900"/>
          </a:xfrm>
        </p:spPr>
        <p:txBody>
          <a:bodyPr/>
          <a:lstStyle/>
          <a:p>
            <a:pPr eaLnBrk="1" hangingPunct="1">
              <a:defRPr/>
            </a:pPr>
            <a:r>
              <a:rPr lang="en-US" sz="4000" dirty="0"/>
              <a:t>Agenda</a:t>
            </a:r>
          </a:p>
        </p:txBody>
      </p:sp>
      <p:sp>
        <p:nvSpPr>
          <p:cNvPr id="49155" name="Rectangle 3"/>
          <p:cNvSpPr>
            <a:spLocks noGrp="1" noChangeArrowheads="1"/>
          </p:cNvSpPr>
          <p:nvPr>
            <p:ph type="body" idx="1"/>
          </p:nvPr>
        </p:nvSpPr>
        <p:spPr>
          <a:xfrm>
            <a:off x="595312" y="1190624"/>
            <a:ext cx="7924800" cy="3581400"/>
          </a:xfrm>
        </p:spPr>
        <p:txBody>
          <a:bodyPr>
            <a:normAutofit/>
          </a:bodyPr>
          <a:lstStyle/>
          <a:p>
            <a:pPr marL="812800" indent="-812800">
              <a:buFontTx/>
              <a:buAutoNum type="romanUcPeriod"/>
              <a:defRPr/>
            </a:pPr>
            <a:r>
              <a:rPr lang="en-US" dirty="0" smtClean="0"/>
              <a:t>Quick Basic Award Financial Overview</a:t>
            </a:r>
            <a:endParaRPr lang="en-US" dirty="0" smtClean="0"/>
          </a:p>
          <a:p>
            <a:pPr marL="812800" indent="-812800">
              <a:buFontTx/>
              <a:buAutoNum type="romanUcPeriod"/>
              <a:defRPr/>
            </a:pPr>
            <a:r>
              <a:rPr lang="en-US" dirty="0" smtClean="0"/>
              <a:t>Cost Accounting Standards</a:t>
            </a:r>
            <a:endParaRPr lang="en-US" dirty="0" smtClean="0"/>
          </a:p>
          <a:p>
            <a:pPr marL="812800" indent="-812800">
              <a:buFontTx/>
              <a:buAutoNum type="romanUcPeriod"/>
              <a:defRPr/>
            </a:pPr>
            <a:r>
              <a:rPr lang="en-US" dirty="0"/>
              <a:t>OMB </a:t>
            </a:r>
            <a:r>
              <a:rPr lang="en-US" dirty="0" smtClean="0"/>
              <a:t>Uniform Guidance </a:t>
            </a:r>
          </a:p>
          <a:p>
            <a:pPr marL="812800" indent="-812800">
              <a:buFontTx/>
              <a:buAutoNum type="romanUcPeriod"/>
              <a:defRPr/>
            </a:pPr>
            <a:r>
              <a:rPr lang="en-US" dirty="0"/>
              <a:t>Business &amp; Finance Bulletin </a:t>
            </a:r>
            <a:r>
              <a:rPr lang="en-US" dirty="0" smtClean="0"/>
              <a:t>A-47</a:t>
            </a:r>
          </a:p>
          <a:p>
            <a:pPr marL="812800" indent="-812800">
              <a:buFontTx/>
              <a:buAutoNum type="romanUcPeriod"/>
              <a:defRPr/>
            </a:pPr>
            <a:r>
              <a:rPr lang="en-US" dirty="0" smtClean="0"/>
              <a:t>UCSB Departmental Costing Guidelines</a:t>
            </a:r>
            <a:endParaRPr lang="en-US" dirty="0"/>
          </a:p>
          <a:p>
            <a:pPr marL="812800" indent="-812800">
              <a:buFontTx/>
              <a:buAutoNum type="romanUcPeriod"/>
              <a:defRPr/>
            </a:pPr>
            <a:r>
              <a:rPr lang="en-US" dirty="0" smtClean="0"/>
              <a:t>Costing </a:t>
            </a:r>
            <a:r>
              <a:rPr lang="en-US" dirty="0" smtClean="0"/>
              <a:t>Principles</a:t>
            </a:r>
          </a:p>
          <a:p>
            <a:pPr marL="812800" indent="-812800">
              <a:buFontTx/>
              <a:buAutoNum type="romanUcPeriod"/>
              <a:defRPr/>
            </a:pPr>
            <a:r>
              <a:rPr lang="en-US" dirty="0" smtClean="0"/>
              <a:t>National Science Foundation Audit</a:t>
            </a:r>
            <a:endParaRPr lang="en-US" dirty="0"/>
          </a:p>
        </p:txBody>
      </p:sp>
      <p:pic>
        <p:nvPicPr>
          <p:cNvPr id="4100" name="Picture 4" descr="ag000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4450" y="2981324"/>
            <a:ext cx="23225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down)">
                                      <p:cBhvr>
                                        <p:cTn id="27" dur="500"/>
                                        <p:tgtEl>
                                          <p:spTgt spid="49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wipe(down)">
                                      <p:cBhvr>
                                        <p:cTn id="32" dur="5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wipe(down)">
                                      <p:cBhvr>
                                        <p:cTn id="37"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p:txBody>
          <a:bodyPr/>
          <a:lstStyle/>
          <a:p>
            <a:pPr eaLnBrk="1" hangingPunct="1">
              <a:defRPr/>
            </a:pPr>
            <a:r>
              <a:rPr lang="en-US" sz="4000" dirty="0">
                <a:solidFill>
                  <a:srgbClr val="FF0000"/>
                </a:solidFill>
              </a:rPr>
              <a:t>Four</a:t>
            </a:r>
            <a:r>
              <a:rPr lang="en-US" sz="4000" dirty="0"/>
              <a:t> Cost Accounting Standards Apply to Colleges and Universities</a:t>
            </a:r>
          </a:p>
        </p:txBody>
      </p:sp>
      <p:sp>
        <p:nvSpPr>
          <p:cNvPr id="195587" name="Rectangle 1027"/>
          <p:cNvSpPr>
            <a:spLocks noGrp="1" noChangeArrowheads="1"/>
          </p:cNvSpPr>
          <p:nvPr>
            <p:ph type="body" idx="1"/>
          </p:nvPr>
        </p:nvSpPr>
        <p:spPr>
          <a:xfrm>
            <a:off x="1981200" y="1905000"/>
            <a:ext cx="8229600" cy="4572000"/>
          </a:xfrm>
        </p:spPr>
        <p:txBody>
          <a:bodyPr/>
          <a:lstStyle/>
          <a:p>
            <a:pPr eaLnBrk="1" hangingPunct="1">
              <a:spcBef>
                <a:spcPct val="50000"/>
              </a:spcBef>
              <a:defRPr/>
            </a:pPr>
            <a:r>
              <a:rPr lang="en-US" smtClean="0"/>
              <a:t>501:  Consistency in Estimating, 		  	    Accumulating, and Reporting Costs</a:t>
            </a:r>
          </a:p>
          <a:p>
            <a:pPr eaLnBrk="1" hangingPunct="1">
              <a:spcBef>
                <a:spcPct val="50000"/>
              </a:spcBef>
              <a:defRPr/>
            </a:pPr>
            <a:r>
              <a:rPr lang="en-US" smtClean="0"/>
              <a:t>502:  Consistency in Allocating Costs 	  		    Incurred for the Same Purpose</a:t>
            </a:r>
          </a:p>
          <a:p>
            <a:pPr eaLnBrk="1" hangingPunct="1">
              <a:spcBef>
                <a:spcPct val="50000"/>
              </a:spcBef>
              <a:defRPr/>
            </a:pPr>
            <a:r>
              <a:rPr lang="en-US" smtClean="0"/>
              <a:t>505:  Accounting for Unallowable Costs</a:t>
            </a:r>
          </a:p>
          <a:p>
            <a:pPr eaLnBrk="1" hangingPunct="1">
              <a:spcBef>
                <a:spcPct val="50000"/>
              </a:spcBef>
              <a:defRPr/>
            </a:pPr>
            <a:r>
              <a:rPr lang="en-US" smtClean="0"/>
              <a:t>506:  Cost Accounting Period </a:t>
            </a:r>
          </a:p>
          <a:p>
            <a:pPr eaLnBrk="1" hangingPunct="1">
              <a:spcBef>
                <a:spcPct val="50000"/>
              </a:spcBef>
              <a:buFontTx/>
              <a:buNone/>
              <a:defRPr/>
            </a:pPr>
            <a:endParaRPr lang="en-US" smtClean="0"/>
          </a:p>
          <a:p>
            <a:pPr algn="ctr" eaLnBrk="1" hangingPunct="1">
              <a:spcBef>
                <a:spcPct val="50000"/>
              </a:spcBef>
              <a:buFontTx/>
              <a:buNone/>
              <a:defRPr/>
            </a:pP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en-US" sz="4000" dirty="0"/>
              <a:t>501- </a:t>
            </a:r>
            <a:r>
              <a:rPr lang="en-US" sz="4000" u="sng" dirty="0"/>
              <a:t>Consistency</a:t>
            </a:r>
            <a:r>
              <a:rPr lang="en-US" sz="4000" dirty="0"/>
              <a:t> in Estimating,	    Accumulating, and Reporting Costs</a:t>
            </a:r>
          </a:p>
        </p:txBody>
      </p:sp>
      <p:sp>
        <p:nvSpPr>
          <p:cNvPr id="11267" name="Rectangle 3"/>
          <p:cNvSpPr>
            <a:spLocks noGrp="1" noChangeArrowheads="1"/>
          </p:cNvSpPr>
          <p:nvPr>
            <p:ph type="body" idx="1"/>
          </p:nvPr>
        </p:nvSpPr>
        <p:spPr/>
        <p:txBody>
          <a:bodyPr/>
          <a:lstStyle/>
          <a:p>
            <a:pPr eaLnBrk="1" hangingPunct="1"/>
            <a:r>
              <a:rPr lang="en-US" altLang="en-US" smtClean="0">
                <a:effectLst/>
              </a:rPr>
              <a:t>This standard requires that the practices used in </a:t>
            </a:r>
            <a:r>
              <a:rPr lang="en-US" altLang="en-US" u="sng" smtClean="0">
                <a:effectLst/>
              </a:rPr>
              <a:t>accumulating</a:t>
            </a:r>
            <a:r>
              <a:rPr lang="en-US" altLang="en-US" smtClean="0">
                <a:effectLst/>
              </a:rPr>
              <a:t> and </a:t>
            </a:r>
            <a:r>
              <a:rPr lang="en-US" altLang="en-US" u="sng" smtClean="0">
                <a:effectLst/>
              </a:rPr>
              <a:t>reporting</a:t>
            </a:r>
            <a:r>
              <a:rPr lang="en-US" altLang="en-US" smtClean="0">
                <a:effectLst/>
              </a:rPr>
              <a:t> actual costs on a contract or grant are </a:t>
            </a:r>
            <a:r>
              <a:rPr lang="en-US" altLang="en-US" u="sng" smtClean="0">
                <a:effectLst/>
              </a:rPr>
              <a:t>consistent</a:t>
            </a:r>
            <a:r>
              <a:rPr lang="en-US" altLang="en-US" smtClean="0">
                <a:effectLst/>
              </a:rPr>
              <a:t> with practices that were used in </a:t>
            </a:r>
            <a:r>
              <a:rPr lang="en-US" altLang="en-US" u="sng" smtClean="0">
                <a:effectLst/>
              </a:rPr>
              <a:t>estimating costs on the proposal</a:t>
            </a:r>
            <a:r>
              <a:rPr lang="en-US" altLang="en-US" smtClean="0">
                <a:effectLst/>
              </a:rPr>
              <a:t>.</a:t>
            </a:r>
          </a:p>
        </p:txBody>
      </p:sp>
      <p:pic>
        <p:nvPicPr>
          <p:cNvPr id="25600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3937000"/>
            <a:ext cx="2805113" cy="2222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56004"/>
                                        </p:tgtEl>
                                        <p:attrNameLst>
                                          <p:attrName>style.visibility</p:attrName>
                                        </p:attrNameLst>
                                      </p:cBhvr>
                                      <p:to>
                                        <p:strVal val="visible"/>
                                      </p:to>
                                    </p:set>
                                    <p:anim from="(-#ppt_w/2)" to="(#ppt_x)" calcmode="lin" valueType="num">
                                      <p:cBhvr>
                                        <p:cTn id="7" dur="600" fill="hold">
                                          <p:stCondLst>
                                            <p:cond delay="0"/>
                                          </p:stCondLst>
                                        </p:cTn>
                                        <p:tgtEl>
                                          <p:spTgt spid="256004"/>
                                        </p:tgtEl>
                                        <p:attrNameLst>
                                          <p:attrName>ppt_x</p:attrName>
                                        </p:attrNameLst>
                                      </p:cBhvr>
                                    </p:anim>
                                    <p:anim from="0" to="-1.0" calcmode="lin" valueType="num">
                                      <p:cBhvr>
                                        <p:cTn id="8" dur="200" decel="50000" autoRev="1" fill="hold">
                                          <p:stCondLst>
                                            <p:cond delay="600"/>
                                          </p:stCondLst>
                                        </p:cTn>
                                        <p:tgtEl>
                                          <p:spTgt spid="256004"/>
                                        </p:tgtEl>
                                        <p:attrNameLst>
                                          <p:attrName>xshear</p:attrName>
                                        </p:attrNameLst>
                                      </p:cBhvr>
                                    </p:anim>
                                    <p:animScale>
                                      <p:cBhvr>
                                        <p:cTn id="9" dur="200" decel="100000" autoRev="1" fill="hold">
                                          <p:stCondLst>
                                            <p:cond delay="600"/>
                                          </p:stCondLst>
                                        </p:cTn>
                                        <p:tgtEl>
                                          <p:spTgt spid="256004"/>
                                        </p:tgtEl>
                                      </p:cBhvr>
                                      <p:from x="100000" y="100000"/>
                                      <p:to x="80000" y="100000"/>
                                    </p:animScale>
                                    <p:anim by="(#ppt_h/3+#ppt_w*0.1)" calcmode="lin" valueType="num">
                                      <p:cBhvr additive="sum">
                                        <p:cTn id="10" dur="200" decel="100000" autoRev="1" fill="hold">
                                          <p:stCondLst>
                                            <p:cond delay="600"/>
                                          </p:stCondLst>
                                        </p:cTn>
                                        <p:tgtEl>
                                          <p:spTgt spid="2560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z="4000"/>
              <a:t>501 Requires that:</a:t>
            </a:r>
          </a:p>
        </p:txBody>
      </p:sp>
      <p:sp>
        <p:nvSpPr>
          <p:cNvPr id="122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UCSB’s practices used for </a:t>
            </a:r>
            <a:r>
              <a:rPr lang="en-US" altLang="en-US" u="sng" smtClean="0">
                <a:effectLst/>
              </a:rPr>
              <a:t>estimating</a:t>
            </a:r>
            <a:r>
              <a:rPr lang="en-US" altLang="en-US" smtClean="0">
                <a:effectLst/>
              </a:rPr>
              <a:t> costs in pricing a proposal (i.e., cost included in the proposal budget) shall be </a:t>
            </a:r>
            <a:r>
              <a:rPr lang="en-US" altLang="en-US" u="sng" smtClean="0">
                <a:effectLst/>
              </a:rPr>
              <a:t>consistent</a:t>
            </a:r>
            <a:r>
              <a:rPr lang="en-US" altLang="en-US" smtClean="0">
                <a:effectLst/>
              </a:rPr>
              <a:t> with UCSB’s cost accounting practices used in </a:t>
            </a:r>
            <a:r>
              <a:rPr lang="en-US" altLang="en-US" u="sng" smtClean="0">
                <a:effectLst/>
              </a:rPr>
              <a:t>accumulating and reporting</a:t>
            </a:r>
            <a:r>
              <a:rPr lang="en-US" altLang="en-US" smtClean="0">
                <a:effectLst/>
              </a:rPr>
              <a:t> costs (i.e., costs charged to a contract or grant award) </a:t>
            </a:r>
          </a:p>
          <a:p>
            <a:endParaRPr lang="en-US" altLang="en-US" smtClean="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800100" y="292100"/>
            <a:ext cx="8534400" cy="1384300"/>
          </a:xfrm>
        </p:spPr>
        <p:txBody>
          <a:bodyPr/>
          <a:lstStyle/>
          <a:p>
            <a:pPr eaLnBrk="1" hangingPunct="1">
              <a:defRPr/>
            </a:pPr>
            <a:r>
              <a:rPr lang="en-US" sz="4000" dirty="0"/>
              <a:t>502- </a:t>
            </a:r>
            <a:r>
              <a:rPr lang="en-US" sz="4000" u="sng" dirty="0"/>
              <a:t>Consistency</a:t>
            </a:r>
            <a:r>
              <a:rPr lang="en-US" sz="4000" dirty="0"/>
              <a:t> in </a:t>
            </a:r>
            <a:r>
              <a:rPr lang="en-US" sz="4000" u="sng" dirty="0"/>
              <a:t>Allocating</a:t>
            </a:r>
            <a:r>
              <a:rPr lang="en-US" sz="4000" dirty="0"/>
              <a:t> Costs Incurred for the Same Purpose</a:t>
            </a:r>
          </a:p>
        </p:txBody>
      </p:sp>
      <p:sp>
        <p:nvSpPr>
          <p:cNvPr id="13315" name="Rectangle 3"/>
          <p:cNvSpPr>
            <a:spLocks noGrp="1" noChangeArrowheads="1"/>
          </p:cNvSpPr>
          <p:nvPr>
            <p:ph type="body" idx="1"/>
          </p:nvPr>
        </p:nvSpPr>
        <p:spPr>
          <a:xfrm>
            <a:off x="1704975" y="2224087"/>
            <a:ext cx="6324600" cy="4114800"/>
          </a:xfrm>
        </p:spPr>
        <p:txBody>
          <a:bodyPr/>
          <a:lstStyle/>
          <a:p>
            <a:pPr eaLnBrk="1" hangingPunct="1"/>
            <a:r>
              <a:rPr lang="en-US" altLang="en-US" dirty="0" smtClean="0">
                <a:effectLst/>
              </a:rPr>
              <a:t>This standard requires that costs incurred for the </a:t>
            </a:r>
            <a:r>
              <a:rPr lang="en-US" altLang="en-US" dirty="0" smtClean="0">
                <a:solidFill>
                  <a:srgbClr val="FF0000"/>
                </a:solidFill>
                <a:effectLst/>
              </a:rPr>
              <a:t>same purpose</a:t>
            </a:r>
            <a:r>
              <a:rPr lang="en-US" altLang="en-US" dirty="0" smtClean="0">
                <a:effectLst/>
              </a:rPr>
              <a:t>, in </a:t>
            </a:r>
            <a:r>
              <a:rPr lang="en-US" altLang="en-US" u="sng" dirty="0" smtClean="0">
                <a:effectLst/>
              </a:rPr>
              <a:t>like circumstances</a:t>
            </a:r>
            <a:r>
              <a:rPr lang="en-US" altLang="en-US" dirty="0" smtClean="0">
                <a:effectLst/>
              </a:rPr>
              <a:t>, be treated consistently as either </a:t>
            </a:r>
            <a:r>
              <a:rPr lang="en-US" altLang="en-US" u="sng" dirty="0" smtClean="0">
                <a:effectLst/>
              </a:rPr>
              <a:t>direct</a:t>
            </a:r>
            <a:r>
              <a:rPr lang="en-US" altLang="en-US" dirty="0" smtClean="0">
                <a:effectLst/>
              </a:rPr>
              <a:t> or </a:t>
            </a:r>
            <a:r>
              <a:rPr lang="en-US" altLang="en-US" u="sng" dirty="0" smtClean="0">
                <a:effectLst/>
              </a:rPr>
              <a:t>indirect costs</a:t>
            </a:r>
            <a:r>
              <a:rPr lang="en-US" altLang="en-US" dirty="0" smtClean="0">
                <a:effectLst/>
              </a:rPr>
              <a:t>. This standard applies to all costs regardless of funding source.</a:t>
            </a:r>
          </a:p>
        </p:txBody>
      </p:sp>
      <p:graphicFrame>
        <p:nvGraphicFramePr>
          <p:cNvPr id="13316" name="Object 4">
            <a:hlinkClick r:id="" action="ppaction://ole?verb=0"/>
          </p:cNvPr>
          <p:cNvGraphicFramePr>
            <a:graphicFrameLocks/>
          </p:cNvGraphicFramePr>
          <p:nvPr/>
        </p:nvGraphicFramePr>
        <p:xfrm>
          <a:off x="8153401" y="2057400"/>
          <a:ext cx="2028825" cy="3124200"/>
        </p:xfrm>
        <a:graphic>
          <a:graphicData uri="http://schemas.openxmlformats.org/presentationml/2006/ole">
            <mc:AlternateContent xmlns:mc="http://schemas.openxmlformats.org/markup-compatibility/2006">
              <mc:Choice xmlns:v="urn:schemas-microsoft-com:vml" Requires="v">
                <p:oleObj spid="_x0000_s3094" name="Microsoft ClipArt Gallery" r:id="rId4" imgW="5346700" imgH="3987800" progId="MS_ClipArt_Gallery">
                  <p:embed/>
                </p:oleObj>
              </mc:Choice>
              <mc:Fallback>
                <p:oleObj name="Microsoft ClipArt Gallery" r:id="rId4" imgW="5346700" imgH="39878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1" y="2057400"/>
                        <a:ext cx="20288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9" name="Object 5">
            <a:hlinkClick r:id="" action="ppaction://ole?verb=0"/>
          </p:cNvPr>
          <p:cNvGraphicFramePr>
            <a:graphicFrameLocks/>
          </p:cNvGraphicFramePr>
          <p:nvPr/>
        </p:nvGraphicFramePr>
        <p:xfrm>
          <a:off x="8763000" y="5638800"/>
          <a:ext cx="795338" cy="704850"/>
        </p:xfrm>
        <a:graphic>
          <a:graphicData uri="http://schemas.openxmlformats.org/presentationml/2006/ole">
            <mc:AlternateContent xmlns:mc="http://schemas.openxmlformats.org/markup-compatibility/2006">
              <mc:Choice xmlns:v="urn:schemas-microsoft-com:vml" Requires="v">
                <p:oleObj spid="_x0000_s3095" name="Microsoft ClipArt Gallery" r:id="rId6" imgW="3314700" imgH="2933700" progId="MS_ClipArt_Gallery">
                  <p:embed/>
                </p:oleObj>
              </mc:Choice>
              <mc:Fallback>
                <p:oleObj name="Microsoft ClipArt Gallery" r:id="rId6" imgW="3314700" imgH="2933700" progId="MS_ClipArt_Gallery">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638800"/>
                        <a:ext cx="795338" cy="7048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57029"/>
                                        </p:tgtEl>
                                      </p:cBhvr>
                                    </p:animEffect>
                                    <p:animScale>
                                      <p:cBhvr>
                                        <p:cTn id="7" dur="250" autoRev="1" fill="hold"/>
                                        <p:tgtEl>
                                          <p:spTgt spid="257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vert="horz" lIns="90488" tIns="44450" rIns="90488" bIns="44450" rtlCol="0" anchor="ctr" anchorCtr="0">
            <a:noAutofit/>
          </a:bodyPr>
          <a:lstStyle/>
          <a:p>
            <a:pPr algn="l" eaLnBrk="1" hangingPunct="1">
              <a:defRPr/>
            </a:pPr>
            <a:r>
              <a:rPr lang="en-US" sz="4000" dirty="0"/>
              <a:t>502-Requires that:</a:t>
            </a:r>
          </a:p>
        </p:txBody>
      </p:sp>
      <p:sp>
        <p:nvSpPr>
          <p:cNvPr id="328707" name="Rectangle 3"/>
          <p:cNvSpPr>
            <a:spLocks noGrp="1" noChangeArrowheads="1"/>
          </p:cNvSpPr>
          <p:nvPr>
            <p:ph idx="1"/>
          </p:nvPr>
        </p:nvSpPr>
        <p:spPr/>
        <p:txBody>
          <a:bodyPr vert="horz" lIns="90488" tIns="44450" rIns="90488" bIns="44450" rtlCol="0" anchor="ctr">
            <a:normAutofit/>
          </a:bodyPr>
          <a:lstStyle/>
          <a:p>
            <a:pPr marL="342900" indent="-342900" algn="l">
              <a:spcBef>
                <a:spcPct val="15000"/>
              </a:spcBef>
              <a:spcAft>
                <a:spcPct val="100000"/>
              </a:spcAft>
              <a:buClr>
                <a:srgbClr val="FFC000"/>
              </a:buClr>
              <a:buFont typeface="Arial" pitchFamily="34" charset="0"/>
              <a:buChar char="•"/>
              <a:defRPr/>
            </a:pPr>
            <a:r>
              <a:rPr lang="en-US" dirty="0"/>
              <a:t>Costs incurred in like circumstances should be consistently charged as direct or indirect.</a:t>
            </a:r>
          </a:p>
          <a:p>
            <a:pPr marL="342900" indent="-342900" algn="l">
              <a:spcBef>
                <a:spcPct val="15000"/>
              </a:spcBef>
              <a:spcAft>
                <a:spcPct val="100000"/>
              </a:spcAft>
              <a:buClr>
                <a:srgbClr val="FFC000"/>
              </a:buClr>
              <a:buFont typeface="Arial" pitchFamily="34" charset="0"/>
              <a:buChar char="•"/>
              <a:defRPr/>
            </a:pPr>
            <a:r>
              <a:rPr lang="en-US" dirty="0">
                <a:effectLst>
                  <a:outerShdw blurRad="38100" dist="38100" dir="2700000" algn="tl">
                    <a:srgbClr val="000000">
                      <a:alpha val="43137"/>
                    </a:srgbClr>
                  </a:outerShdw>
                </a:effectLst>
              </a:rPr>
              <a:t>For example:</a:t>
            </a:r>
          </a:p>
          <a:p>
            <a:pPr marL="1085850" lvl="1" indent="-342900">
              <a:spcBef>
                <a:spcPct val="15000"/>
              </a:spcBef>
              <a:spcAft>
                <a:spcPct val="100000"/>
              </a:spcAft>
              <a:buClr>
                <a:srgbClr val="FFC000"/>
              </a:buClr>
              <a:buFont typeface="Arial" pitchFamily="34" charset="0"/>
              <a:buChar char="•"/>
              <a:defRPr/>
            </a:pPr>
            <a:r>
              <a:rPr lang="en-US" dirty="0"/>
              <a:t>If long distance telephone charges are direct charged to a sponsored project, then all other remaining long distance charges should be charged to Instruction, or Departmental Administration, and be identified to the appropriate account/fund and object code.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523875" y="33337"/>
            <a:ext cx="10972800" cy="1384300"/>
          </a:xfrm>
        </p:spPr>
        <p:txBody>
          <a:bodyPr/>
          <a:lstStyle/>
          <a:p>
            <a:pPr eaLnBrk="1" hangingPunct="1">
              <a:defRPr/>
            </a:pPr>
            <a:r>
              <a:rPr lang="en-US" sz="4000" dirty="0"/>
              <a:t>505- Accounting for Unallowable Costs</a:t>
            </a:r>
          </a:p>
        </p:txBody>
      </p:sp>
      <p:sp>
        <p:nvSpPr>
          <p:cNvPr id="15363" name="Rectangle 3"/>
          <p:cNvSpPr>
            <a:spLocks noGrp="1" noChangeArrowheads="1"/>
          </p:cNvSpPr>
          <p:nvPr>
            <p:ph type="body" sz="half" idx="1"/>
          </p:nvPr>
        </p:nvSpPr>
        <p:spPr>
          <a:xfrm>
            <a:off x="1981200" y="1905000"/>
            <a:ext cx="4572000" cy="4114800"/>
          </a:xfrm>
        </p:spPr>
        <p:txBody>
          <a:bodyPr/>
          <a:lstStyle/>
          <a:p>
            <a:pPr eaLnBrk="1" hangingPunct="1"/>
            <a:r>
              <a:rPr lang="en-US" altLang="en-US" dirty="0"/>
              <a:t>This standard requires that </a:t>
            </a:r>
            <a:r>
              <a:rPr lang="en-US" altLang="en-US" u="sng" dirty="0"/>
              <a:t>unallowable costs</a:t>
            </a:r>
            <a:r>
              <a:rPr lang="en-US" altLang="en-US" dirty="0"/>
              <a:t> be </a:t>
            </a:r>
            <a:r>
              <a:rPr lang="en-US" altLang="en-US" u="sng" dirty="0"/>
              <a:t>identified</a:t>
            </a:r>
            <a:r>
              <a:rPr lang="en-US" altLang="en-US" dirty="0"/>
              <a:t> and accounted for separately from allowable costs.</a:t>
            </a:r>
          </a:p>
          <a:p>
            <a:pPr lvl="1" eaLnBrk="1" hangingPunct="1"/>
            <a:r>
              <a:rPr lang="en-US" altLang="en-US" dirty="0"/>
              <a:t>Unallowable Activities</a:t>
            </a:r>
          </a:p>
          <a:p>
            <a:pPr lvl="1" eaLnBrk="1" hangingPunct="1"/>
            <a:r>
              <a:rPr lang="en-US" altLang="en-US" dirty="0"/>
              <a:t>Unallowable Transactions</a:t>
            </a:r>
          </a:p>
        </p:txBody>
      </p:sp>
      <p:graphicFrame>
        <p:nvGraphicFramePr>
          <p:cNvPr id="15364" name="Object 8">
            <a:hlinkClick r:id="" action="ppaction://ole?verb=0"/>
          </p:cNvPr>
          <p:cNvGraphicFramePr>
            <a:graphicFrameLocks noGrp="1"/>
          </p:cNvGraphicFramePr>
          <p:nvPr>
            <p:ph sz="quarter" idx="2"/>
          </p:nvPr>
        </p:nvGraphicFramePr>
        <p:xfrm>
          <a:off x="6172200" y="2028826"/>
          <a:ext cx="4038600" cy="1731963"/>
        </p:xfrm>
        <a:graphic>
          <a:graphicData uri="http://schemas.openxmlformats.org/presentationml/2006/ole">
            <mc:AlternateContent xmlns:mc="http://schemas.openxmlformats.org/markup-compatibility/2006">
              <mc:Choice xmlns:v="urn:schemas-microsoft-com:vml" Requires="v">
                <p:oleObj spid="_x0000_s4118" name="Microsoft ClipArt Gallery" r:id="rId4" imgW="5181600" imgH="2222500" progId="MS_ClipArt_Gallery">
                  <p:embed/>
                </p:oleObj>
              </mc:Choice>
              <mc:Fallback>
                <p:oleObj name="Microsoft ClipArt Gallery" r:id="rId4" imgW="5181600" imgH="22225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028826"/>
                        <a:ext cx="40386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8" name="Object 10">
            <a:hlinkClick r:id="" action="ppaction://ole?verb=0"/>
          </p:cNvPr>
          <p:cNvGraphicFramePr>
            <a:graphicFrameLocks noGrp="1"/>
          </p:cNvGraphicFramePr>
          <p:nvPr>
            <p:ph sz="quarter" idx="3"/>
          </p:nvPr>
        </p:nvGraphicFramePr>
        <p:xfrm>
          <a:off x="6172200" y="4162426"/>
          <a:ext cx="4038600" cy="1731963"/>
        </p:xfrm>
        <a:graphic>
          <a:graphicData uri="http://schemas.openxmlformats.org/presentationml/2006/ole">
            <mc:AlternateContent xmlns:mc="http://schemas.openxmlformats.org/markup-compatibility/2006">
              <mc:Choice xmlns:v="urn:schemas-microsoft-com:vml" Requires="v">
                <p:oleObj spid="_x0000_s4119" name="Microsoft ClipArt Gallery" r:id="rId6" imgW="5181600" imgH="2222500" progId="MS_ClipArt_Gallery">
                  <p:embed/>
                </p:oleObj>
              </mc:Choice>
              <mc:Fallback>
                <p:oleObj name="Microsoft ClipArt Gallery" r:id="rId6" imgW="5181600" imgH="22225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162426"/>
                        <a:ext cx="40386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8060"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676401"/>
            <a:ext cx="2374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7" name="Line 8"/>
          <p:cNvSpPr>
            <a:spLocks noChangeShapeType="1"/>
          </p:cNvSpPr>
          <p:nvPr/>
        </p:nvSpPr>
        <p:spPr bwMode="auto">
          <a:xfrm flipV="1">
            <a:off x="5715000" y="3429000"/>
            <a:ext cx="1219200" cy="838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9"/>
          <p:cNvSpPr>
            <a:spLocks noChangeShapeType="1"/>
          </p:cNvSpPr>
          <p:nvPr/>
        </p:nvSpPr>
        <p:spPr bwMode="auto">
          <a:xfrm flipV="1">
            <a:off x="6172200" y="3581400"/>
            <a:ext cx="914400" cy="10668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58058"/>
                                        </p:tgtEl>
                                      </p:cBhvr>
                                    </p:animEffect>
                                    <p:animScale>
                                      <p:cBhvr>
                                        <p:cTn id="7" dur="250" autoRev="1" fill="hold"/>
                                        <p:tgtEl>
                                          <p:spTgt spid="258058"/>
                                        </p:tgtEl>
                                      </p:cBhvr>
                                      <p:by x="105000" y="105000"/>
                                    </p:animScale>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58060"/>
                                        </p:tgtEl>
                                      </p:cBhvr>
                                    </p:animEffect>
                                    <p:animScale>
                                      <p:cBhvr>
                                        <p:cTn id="11" dur="250" autoRev="1" fill="hold"/>
                                        <p:tgtEl>
                                          <p:spTgt spid="2580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sz="4000"/>
              <a:t>Unallowable Activities</a:t>
            </a:r>
          </a:p>
        </p:txBody>
      </p:sp>
      <p:sp>
        <p:nvSpPr>
          <p:cNvPr id="19459" name="Rectangle 3"/>
          <p:cNvSpPr>
            <a:spLocks noGrp="1" noChangeArrowheads="1"/>
          </p:cNvSpPr>
          <p:nvPr>
            <p:ph type="body" idx="4294967295"/>
          </p:nvPr>
        </p:nvSpPr>
        <p:spPr>
          <a:xfrm>
            <a:off x="1828800" y="2286000"/>
            <a:ext cx="5334000" cy="2819400"/>
          </a:xfrm>
        </p:spPr>
        <p:txBody>
          <a:bodyPr/>
          <a:lstStyle/>
          <a:p>
            <a:pPr eaLnBrk="1" hangingPunct="1">
              <a:defRPr/>
            </a:pPr>
            <a:r>
              <a:rPr lang="en-US" smtClean="0"/>
              <a:t>Unallowable Activities may not be allocated to sponsored projects, either as direct or indirect costs.</a:t>
            </a:r>
          </a:p>
          <a:p>
            <a:pPr eaLnBrk="1" hangingPunct="1">
              <a:buFontTx/>
              <a:buNone/>
              <a:defRPr/>
            </a:pPr>
            <a:endParaRPr lang="en-US" smtClean="0"/>
          </a:p>
          <a:p>
            <a:pPr eaLnBrk="1" hangingPunct="1">
              <a:defRPr/>
            </a:pPr>
            <a:endParaRPr lang="en-US" smtClean="0"/>
          </a:p>
          <a:p>
            <a:pPr eaLnBrk="1" hangingPunct="1">
              <a:buFontTx/>
              <a:buNone/>
              <a:defRPr/>
            </a:pPr>
            <a:endParaRPr lang="en-US" smtClean="0"/>
          </a:p>
        </p:txBody>
      </p:sp>
      <p:pic>
        <p:nvPicPr>
          <p:cNvPr id="194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Clr clrSpc="rgb" dir="cw">
                                      <p:cBhvr override="childStyle">
                                        <p:cTn id="6" dur="100" fill="hold"/>
                                        <p:tgtEl>
                                          <p:spTgt spid="19460"/>
                                        </p:tgtEl>
                                        <p:attrNameLst>
                                          <p:attrName>style.color</p:attrName>
                                        </p:attrNameLst>
                                      </p:cBhvr>
                                      <p:to>
                                        <a:schemeClr val="accent2"/>
                                      </p:to>
                                    </p:animClr>
                                    <p:animClr clrSpc="rgb" dir="cw">
                                      <p:cBhvr>
                                        <p:cTn id="7" dur="100" fill="hold"/>
                                        <p:tgtEl>
                                          <p:spTgt spid="19460"/>
                                        </p:tgtEl>
                                        <p:attrNameLst>
                                          <p:attrName>fillcolor</p:attrName>
                                        </p:attrNameLst>
                                      </p:cBhvr>
                                      <p:to>
                                        <a:schemeClr val="accent2"/>
                                      </p:to>
                                    </p:animClr>
                                    <p:set>
                                      <p:cBhvr>
                                        <p:cTn id="8" dur="100" fill="hold"/>
                                        <p:tgtEl>
                                          <p:spTgt spid="19460"/>
                                        </p:tgtEl>
                                        <p:attrNameLst>
                                          <p:attrName>fill.type</p:attrName>
                                        </p:attrNameLst>
                                      </p:cBhvr>
                                      <p:to>
                                        <p:strVal val="solid"/>
                                      </p:to>
                                    </p:set>
                                    <p:set>
                                      <p:cBhvr>
                                        <p:cTn id="9" dur="100" fill="hold"/>
                                        <p:tgtEl>
                                          <p:spTgt spid="19460"/>
                                        </p:tgtEl>
                                        <p:attrNameLst>
                                          <p:attrName>fill.on</p:attrName>
                                        </p:attrNameLst>
                                      </p:cBhvr>
                                      <p:to>
                                        <p:strVal val="true"/>
                                      </p:to>
                                    </p:set>
                                    <p:animRot by="120000">
                                      <p:cBhvr>
                                        <p:cTn id="10" dur="100" fill="hold">
                                          <p:stCondLst>
                                            <p:cond delay="0"/>
                                          </p:stCondLst>
                                        </p:cTn>
                                        <p:tgtEl>
                                          <p:spTgt spid="19460"/>
                                        </p:tgtEl>
                                        <p:attrNameLst>
                                          <p:attrName>r</p:attrName>
                                        </p:attrNameLst>
                                      </p:cBhvr>
                                    </p:animRot>
                                    <p:animRot by="-240000">
                                      <p:cBhvr>
                                        <p:cTn id="11" dur="200" fill="hold">
                                          <p:stCondLst>
                                            <p:cond delay="200"/>
                                          </p:stCondLst>
                                        </p:cTn>
                                        <p:tgtEl>
                                          <p:spTgt spid="19460"/>
                                        </p:tgtEl>
                                        <p:attrNameLst>
                                          <p:attrName>r</p:attrName>
                                        </p:attrNameLst>
                                      </p:cBhvr>
                                    </p:animRot>
                                    <p:animRot by="240000">
                                      <p:cBhvr>
                                        <p:cTn id="12" dur="200" fill="hold">
                                          <p:stCondLst>
                                            <p:cond delay="400"/>
                                          </p:stCondLst>
                                        </p:cTn>
                                        <p:tgtEl>
                                          <p:spTgt spid="19460"/>
                                        </p:tgtEl>
                                        <p:attrNameLst>
                                          <p:attrName>r</p:attrName>
                                        </p:attrNameLst>
                                      </p:cBhvr>
                                    </p:animRot>
                                    <p:animRot by="-240000">
                                      <p:cBhvr>
                                        <p:cTn id="13" dur="200" fill="hold">
                                          <p:stCondLst>
                                            <p:cond delay="600"/>
                                          </p:stCondLst>
                                        </p:cTn>
                                        <p:tgtEl>
                                          <p:spTgt spid="19460"/>
                                        </p:tgtEl>
                                        <p:attrNameLst>
                                          <p:attrName>r</p:attrName>
                                        </p:attrNameLst>
                                      </p:cBhvr>
                                    </p:animRot>
                                    <p:animRot by="120000">
                                      <p:cBhvr>
                                        <p:cTn id="14" dur="200" fill="hold">
                                          <p:stCondLst>
                                            <p:cond delay="800"/>
                                          </p:stCondLst>
                                        </p:cTn>
                                        <p:tgtEl>
                                          <p:spTgt spid="194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extLst/>
        </p:spPr>
        <p:txBody>
          <a:bodyPr/>
          <a:lstStyle/>
          <a:p>
            <a:pPr>
              <a:defRPr/>
            </a:pPr>
            <a:r>
              <a:rPr lang="en-US" dirty="0" smtClean="0"/>
              <a:t>Unallowable Costs</a:t>
            </a:r>
          </a:p>
        </p:txBody>
      </p:sp>
      <p:sp>
        <p:nvSpPr>
          <p:cNvPr id="163843" name="Rectangle 3"/>
          <p:cNvSpPr>
            <a:spLocks noGrp="1" noChangeArrowheads="1"/>
          </p:cNvSpPr>
          <p:nvPr>
            <p:ph type="body" idx="1"/>
          </p:nvPr>
        </p:nvSpPr>
        <p:spPr>
          <a:xfrm>
            <a:off x="1981200" y="1905000"/>
            <a:ext cx="8229600" cy="4724400"/>
          </a:xfrm>
          <a:extLst/>
        </p:spPr>
        <p:txBody>
          <a:bodyPr/>
          <a:lstStyle/>
          <a:p>
            <a:pPr>
              <a:defRPr/>
            </a:pPr>
            <a:r>
              <a:rPr lang="en-US" dirty="0" smtClean="0"/>
              <a:t>Unallowable Costs may not be allocated to sponsored projects, either as direct or indirect costs; however, there are unique projects that may require these types of costs which must be coded correctly. </a:t>
            </a:r>
          </a:p>
          <a:p>
            <a:pPr>
              <a:defRPr/>
            </a:pPr>
            <a:r>
              <a:rPr lang="en-US" dirty="0" smtClean="0"/>
              <a:t>Unallowable Costs are reviewed monthly by the EMF unit.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p:txBody>
          <a:bodyPr/>
          <a:lstStyle/>
          <a:p>
            <a:pPr eaLnBrk="1" hangingPunct="1">
              <a:defRPr/>
            </a:pPr>
            <a:r>
              <a:rPr lang="en-US" sz="4000"/>
              <a:t>Object Codes for Unallowable Costs</a:t>
            </a:r>
          </a:p>
        </p:txBody>
      </p:sp>
      <p:sp>
        <p:nvSpPr>
          <p:cNvPr id="337923" name="Rectangle 3"/>
          <p:cNvSpPr>
            <a:spLocks noGrp="1" noChangeArrowheads="1"/>
          </p:cNvSpPr>
          <p:nvPr>
            <p:ph type="body" idx="4294967295"/>
          </p:nvPr>
        </p:nvSpPr>
        <p:spPr>
          <a:xfrm>
            <a:off x="1981200" y="1219200"/>
            <a:ext cx="8229600" cy="4648200"/>
          </a:xfrm>
        </p:spPr>
        <p:txBody>
          <a:bodyPr>
            <a:normAutofit lnSpcReduction="10000"/>
          </a:bodyPr>
          <a:lstStyle/>
          <a:p>
            <a:pPr eaLnBrk="1" hangingPunct="1">
              <a:defRPr/>
            </a:pPr>
            <a:r>
              <a:rPr lang="en-US" dirty="0"/>
              <a:t>7700 – Fines and Penalties</a:t>
            </a:r>
          </a:p>
          <a:p>
            <a:pPr eaLnBrk="1" hangingPunct="1">
              <a:defRPr/>
            </a:pPr>
            <a:r>
              <a:rPr lang="en-US" dirty="0"/>
              <a:t>7710 – Donations and Contributions</a:t>
            </a:r>
          </a:p>
          <a:p>
            <a:pPr eaLnBrk="1" hangingPunct="1">
              <a:defRPr/>
            </a:pPr>
            <a:r>
              <a:rPr lang="en-US" dirty="0"/>
              <a:t>7720 – Memberships/Subscriptions</a:t>
            </a:r>
          </a:p>
          <a:p>
            <a:pPr eaLnBrk="1" hangingPunct="1">
              <a:defRPr/>
            </a:pPr>
            <a:r>
              <a:rPr lang="en-US" dirty="0"/>
              <a:t>7730 – Advertising </a:t>
            </a:r>
          </a:p>
          <a:p>
            <a:pPr eaLnBrk="1" hangingPunct="1">
              <a:defRPr/>
            </a:pPr>
            <a:r>
              <a:rPr lang="en-US" dirty="0"/>
              <a:t>7740 – Medical/Health Care Payments</a:t>
            </a:r>
          </a:p>
          <a:p>
            <a:pPr eaLnBrk="1" hangingPunct="1">
              <a:defRPr/>
            </a:pPr>
            <a:r>
              <a:rPr lang="en-US" dirty="0"/>
              <a:t>7750 – Social Activity – Entertainment</a:t>
            </a:r>
          </a:p>
          <a:p>
            <a:pPr eaLnBrk="1" hangingPunct="1">
              <a:defRPr/>
            </a:pPr>
            <a:r>
              <a:rPr lang="en-US" dirty="0"/>
              <a:t>7751 – Non-Cash Awards/Gifts</a:t>
            </a:r>
          </a:p>
          <a:p>
            <a:pPr eaLnBrk="1" hangingPunct="1">
              <a:defRPr/>
            </a:pPr>
            <a:r>
              <a:rPr lang="en-US" dirty="0"/>
              <a:t>7755 – Commencement &amp; Convocation Costs</a:t>
            </a:r>
          </a:p>
          <a:p>
            <a:pPr eaLnBrk="1" hangingPunct="1">
              <a:defRPr/>
            </a:pPr>
            <a:r>
              <a:rPr lang="en-US" dirty="0"/>
              <a:t>7780 – Attorneys/Legal Proceedings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en-US" sz="4000"/>
              <a:t>506- Cost Accounting Period</a:t>
            </a:r>
          </a:p>
        </p:txBody>
      </p:sp>
      <p:sp>
        <p:nvSpPr>
          <p:cNvPr id="20483" name="Rectangle 3"/>
          <p:cNvSpPr>
            <a:spLocks noGrp="1" noChangeArrowheads="1"/>
          </p:cNvSpPr>
          <p:nvPr>
            <p:ph type="body" idx="1"/>
          </p:nvPr>
        </p:nvSpPr>
        <p:spPr>
          <a:xfrm>
            <a:off x="1304925" y="1339850"/>
            <a:ext cx="10661069" cy="4351338"/>
          </a:xfrm>
        </p:spPr>
        <p:txBody>
          <a:bodyPr/>
          <a:lstStyle/>
          <a:p>
            <a:pPr eaLnBrk="1" hangingPunct="1"/>
            <a:r>
              <a:rPr lang="en-US" altLang="en-US" dirty="0" smtClean="0">
                <a:effectLst/>
              </a:rPr>
              <a:t>This standard requires the </a:t>
            </a:r>
            <a:r>
              <a:rPr lang="en-US" altLang="en-US" u="sng" dirty="0" smtClean="0">
                <a:effectLst/>
              </a:rPr>
              <a:t>consistent</a:t>
            </a:r>
            <a:r>
              <a:rPr lang="en-US" altLang="en-US" dirty="0" smtClean="0">
                <a:effectLst/>
              </a:rPr>
              <a:t> use of the </a:t>
            </a:r>
            <a:r>
              <a:rPr lang="en-US" altLang="en-US" u="sng" dirty="0" smtClean="0">
                <a:effectLst/>
              </a:rPr>
              <a:t>same cost accounting period</a:t>
            </a:r>
            <a:r>
              <a:rPr lang="en-US" altLang="en-US" dirty="0" smtClean="0">
                <a:effectLst/>
              </a:rPr>
              <a:t> for purposes of </a:t>
            </a:r>
            <a:r>
              <a:rPr lang="en-US" altLang="en-US" u="sng" dirty="0" smtClean="0">
                <a:effectLst/>
              </a:rPr>
              <a:t>estimating, accumulating, and reporting costs</a:t>
            </a:r>
            <a:r>
              <a:rPr lang="en-US" altLang="en-US" dirty="0" smtClean="0">
                <a:effectLst/>
              </a:rPr>
              <a:t>.  The institution shall use their fiscal year as their cost accounting period for establishing an allocation basis in an indirect cost pool.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4000" dirty="0" smtClean="0"/>
              <a:t>Quick Review – The Challenge of this Class </a:t>
            </a:r>
            <a:endParaRPr lang="en-US" sz="4000" dirty="0"/>
          </a:p>
        </p:txBody>
      </p:sp>
      <p:sp>
        <p:nvSpPr>
          <p:cNvPr id="49155" name="Rectangle 3"/>
          <p:cNvSpPr>
            <a:spLocks noGrp="1" noChangeArrowheads="1"/>
          </p:cNvSpPr>
          <p:nvPr>
            <p:ph type="body" idx="1"/>
          </p:nvPr>
        </p:nvSpPr>
        <p:spPr>
          <a:xfrm>
            <a:off x="595311" y="1190624"/>
            <a:ext cx="9980674" cy="3581400"/>
          </a:xfrm>
        </p:spPr>
        <p:txBody>
          <a:bodyPr/>
          <a:lstStyle/>
          <a:p>
            <a:pPr marL="514350" indent="-514350">
              <a:buAutoNum type="arabicPeriod"/>
              <a:defRPr/>
            </a:pPr>
            <a:r>
              <a:rPr lang="en-US" dirty="0" smtClean="0"/>
              <a:t>How Many of You Work with </a:t>
            </a:r>
            <a:r>
              <a:rPr lang="en-US" b="1" dirty="0" smtClean="0"/>
              <a:t>UCSB’s General Ledger</a:t>
            </a:r>
            <a:r>
              <a:rPr lang="en-US" dirty="0" smtClean="0"/>
              <a:t>?</a:t>
            </a:r>
          </a:p>
          <a:p>
            <a:pPr marL="514350" indent="-514350">
              <a:buAutoNum type="arabicPeriod"/>
              <a:defRPr/>
            </a:pPr>
            <a:r>
              <a:rPr lang="en-US" dirty="0" smtClean="0"/>
              <a:t>How many of you work with </a:t>
            </a:r>
            <a:r>
              <a:rPr lang="en-US" b="1" dirty="0" smtClean="0"/>
              <a:t>Contracts &amp; Grants</a:t>
            </a:r>
            <a:r>
              <a:rPr lang="en-US" dirty="0" smtClean="0"/>
              <a:t>?</a:t>
            </a:r>
          </a:p>
          <a:p>
            <a:pPr marL="514350" indent="-514350">
              <a:buAutoNum type="arabicPeriod"/>
              <a:defRPr/>
            </a:pPr>
            <a:r>
              <a:rPr lang="en-US" dirty="0" smtClean="0"/>
              <a:t>How many of you are familiar with </a:t>
            </a:r>
            <a:r>
              <a:rPr lang="en-US" b="1" dirty="0" smtClean="0"/>
              <a:t>Direct Costs </a:t>
            </a:r>
            <a:r>
              <a:rPr lang="en-US" dirty="0" smtClean="0"/>
              <a:t>vs. </a:t>
            </a:r>
            <a:r>
              <a:rPr lang="en-US" b="1" dirty="0" smtClean="0"/>
              <a:t>Indirect Costs</a:t>
            </a:r>
            <a:r>
              <a:rPr lang="en-US" dirty="0" smtClean="0"/>
              <a:t>?</a:t>
            </a:r>
          </a:p>
          <a:p>
            <a:pPr marL="514350" indent="-514350">
              <a:buAutoNum type="arabicPeriod"/>
              <a:defRPr/>
            </a:pPr>
            <a:r>
              <a:rPr lang="en-US" dirty="0" smtClean="0"/>
              <a:t>How many of you work on </a:t>
            </a:r>
            <a:r>
              <a:rPr lang="en-US" b="1" dirty="0" smtClean="0"/>
              <a:t>Award Proposals</a:t>
            </a:r>
            <a:r>
              <a:rPr lang="en-US" dirty="0" smtClean="0"/>
              <a:t>?</a:t>
            </a:r>
          </a:p>
          <a:p>
            <a:pPr marL="514350" indent="-514350">
              <a:buAutoNum type="arabicPeriod"/>
              <a:defRPr/>
            </a:pPr>
            <a:r>
              <a:rPr lang="en-US" dirty="0" smtClean="0"/>
              <a:t>How many of you work on </a:t>
            </a:r>
            <a:r>
              <a:rPr lang="en-US" b="1" dirty="0" smtClean="0"/>
              <a:t>Post-Award </a:t>
            </a:r>
            <a:r>
              <a:rPr lang="en-US" dirty="0" smtClean="0"/>
              <a:t>administration?</a:t>
            </a:r>
          </a:p>
          <a:p>
            <a:pPr marL="514350" indent="-514350">
              <a:buAutoNum type="arabicPeriod"/>
              <a:defRPr/>
            </a:pPr>
            <a:endParaRPr lang="en-US" dirty="0"/>
          </a:p>
        </p:txBody>
      </p:sp>
    </p:spTree>
    <p:extLst>
      <p:ext uri="{BB962C8B-B14F-4D97-AF65-F5344CB8AC3E}">
        <p14:creationId xmlns:p14="http://schemas.microsoft.com/office/powerpoint/2010/main" val="293943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down)">
                                      <p:cBhvr>
                                        <p:cTn id="27"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vert="horz" lIns="90488" tIns="44450" rIns="90488" bIns="44450" rtlCol="0" anchor="ctr" anchorCtr="0">
            <a:noAutofit/>
          </a:bodyPr>
          <a:lstStyle/>
          <a:p>
            <a:pPr eaLnBrk="1" hangingPunct="1">
              <a:defRPr/>
            </a:pPr>
            <a:r>
              <a:rPr lang="en-US" sz="4000"/>
              <a:t>CONCLUSION</a:t>
            </a:r>
          </a:p>
        </p:txBody>
      </p:sp>
      <p:sp>
        <p:nvSpPr>
          <p:cNvPr id="2" name="Content Placeholder 1"/>
          <p:cNvSpPr>
            <a:spLocks noGrp="1"/>
          </p:cNvSpPr>
          <p:nvPr>
            <p:ph idx="1"/>
          </p:nvPr>
        </p:nvSpPr>
        <p:spPr>
          <a:xfrm>
            <a:off x="762000" y="1670050"/>
            <a:ext cx="10661069" cy="4506913"/>
          </a:xfrm>
        </p:spPr>
        <p:txBody>
          <a:bodyPr/>
          <a:lstStyle/>
          <a:p>
            <a:r>
              <a:rPr lang="en-US" dirty="0" smtClean="0"/>
              <a:t>Also Standard 506 – Cost Accounting Period – FY</a:t>
            </a:r>
            <a:endParaRPr lang="en-US" dirty="0"/>
          </a:p>
        </p:txBody>
      </p:sp>
      <p:sp>
        <p:nvSpPr>
          <p:cNvPr id="21507" name="Rectangle 3"/>
          <p:cNvSpPr>
            <a:spLocks noChangeArrowheads="1"/>
          </p:cNvSpPr>
          <p:nvPr/>
        </p:nvSpPr>
        <p:spPr bwMode="auto">
          <a:xfrm>
            <a:off x="4161939" y="805242"/>
            <a:ext cx="3431074"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pPr>
            <a:r>
              <a:rPr lang="en-US" altLang="en-US" sz="3600" b="1" u="sng" dirty="0">
                <a:solidFill>
                  <a:srgbClr val="FF0000"/>
                </a:solidFill>
                <a:latin typeface="Century Gothic" panose="020B0502020202020204" pitchFamily="34" charset="0"/>
              </a:rPr>
              <a:t>REMEMBER</a:t>
            </a:r>
            <a:r>
              <a:rPr lang="en-US" altLang="en-US" sz="3600" b="1" dirty="0">
                <a:solidFill>
                  <a:srgbClr val="FF0000"/>
                </a:solidFill>
                <a:latin typeface="Century Gothic" panose="020B0502020202020204" pitchFamily="34" charset="0"/>
              </a:rPr>
              <a:t>!</a:t>
            </a:r>
          </a:p>
        </p:txBody>
      </p:sp>
      <p:sp>
        <p:nvSpPr>
          <p:cNvPr id="21508" name="Rectangle 4"/>
          <p:cNvSpPr>
            <a:spLocks noChangeArrowheads="1"/>
          </p:cNvSpPr>
          <p:nvPr/>
        </p:nvSpPr>
        <p:spPr bwMode="auto">
          <a:xfrm>
            <a:off x="1649413" y="2346325"/>
            <a:ext cx="2997200" cy="237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buClrTx/>
              <a:buSzTx/>
              <a:buFontTx/>
              <a:buNone/>
            </a:pPr>
            <a:r>
              <a:rPr lang="en-US" altLang="en-US" sz="2400" b="1" u="sng" dirty="0">
                <a:solidFill>
                  <a:schemeClr val="tx2"/>
                </a:solidFill>
                <a:latin typeface="Century Gothic" panose="020B0502020202020204" pitchFamily="34" charset="0"/>
              </a:rPr>
              <a:t>Standard 501</a:t>
            </a:r>
          </a:p>
          <a:p>
            <a:pPr algn="ctr">
              <a:buClrTx/>
              <a:buSzTx/>
              <a:buFontTx/>
              <a:buNone/>
            </a:pPr>
            <a:r>
              <a:rPr lang="en-US" altLang="en-US" sz="2400" b="1" dirty="0">
                <a:solidFill>
                  <a:schemeClr val="tx2"/>
                </a:solidFill>
                <a:latin typeface="Century Gothic" panose="020B0502020202020204" pitchFamily="34" charset="0"/>
              </a:rPr>
              <a:t>Consistency in Estimating, Accumulating, and Reporting Costs</a:t>
            </a:r>
          </a:p>
        </p:txBody>
      </p:sp>
      <p:pic>
        <p:nvPicPr>
          <p:cNvPr id="33280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432300"/>
            <a:ext cx="1652588"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0" name="Rectangle 6"/>
          <p:cNvSpPr>
            <a:spLocks noChangeArrowheads="1"/>
          </p:cNvSpPr>
          <p:nvPr/>
        </p:nvSpPr>
        <p:spPr bwMode="auto">
          <a:xfrm>
            <a:off x="4468018" y="3940409"/>
            <a:ext cx="2492375" cy="237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buClrTx/>
              <a:buSzTx/>
              <a:buFontTx/>
              <a:buNone/>
            </a:pPr>
            <a:r>
              <a:rPr lang="en-US" altLang="en-US" sz="2400" b="1" u="sng" dirty="0">
                <a:solidFill>
                  <a:schemeClr val="tx2"/>
                </a:solidFill>
                <a:latin typeface="Century Gothic" panose="020B0502020202020204" pitchFamily="34" charset="0"/>
              </a:rPr>
              <a:t>Standard 502</a:t>
            </a:r>
          </a:p>
          <a:p>
            <a:pPr algn="ctr">
              <a:buClrTx/>
              <a:buSzTx/>
              <a:buFontTx/>
              <a:buNone/>
            </a:pPr>
            <a:r>
              <a:rPr lang="en-US" altLang="en-US" sz="2400" b="1" dirty="0">
                <a:solidFill>
                  <a:schemeClr val="tx2"/>
                </a:solidFill>
                <a:latin typeface="Century Gothic" panose="020B0502020202020204" pitchFamily="34" charset="0"/>
              </a:rPr>
              <a:t>Consistency in Allocating Costs Incurred for the Same Purpose</a:t>
            </a:r>
          </a:p>
        </p:txBody>
      </p:sp>
      <p:graphicFrame>
        <p:nvGraphicFramePr>
          <p:cNvPr id="21511" name="Object 7">
            <a:hlinkClick r:id="" action="ppaction://ole?verb=0"/>
          </p:cNvPr>
          <p:cNvGraphicFramePr>
            <a:graphicFrameLocks/>
          </p:cNvGraphicFramePr>
          <p:nvPr>
            <p:extLst>
              <p:ext uri="{D42A27DB-BD31-4B8C-83A1-F6EECF244321}">
                <p14:modId xmlns:p14="http://schemas.microsoft.com/office/powerpoint/2010/main" val="3891282462"/>
              </p:ext>
            </p:extLst>
          </p:nvPr>
        </p:nvGraphicFramePr>
        <p:xfrm>
          <a:off x="5149850" y="2346325"/>
          <a:ext cx="1111250" cy="827088"/>
        </p:xfrm>
        <a:graphic>
          <a:graphicData uri="http://schemas.openxmlformats.org/presentationml/2006/ole">
            <mc:AlternateContent xmlns:mc="http://schemas.openxmlformats.org/markup-compatibility/2006">
              <mc:Choice xmlns:v="urn:schemas-microsoft-com:vml" Requires="v">
                <p:oleObj spid="_x0000_s5155" name="Microsoft ClipArt Gallery" r:id="rId5" imgW="5346700" imgH="3987800" progId="MS_ClipArt_Gallery">
                  <p:embed/>
                </p:oleObj>
              </mc:Choice>
              <mc:Fallback>
                <p:oleObj name="Microsoft ClipArt Gallery" r:id="rId5" imgW="5346700" imgH="3987800" progId="MS_ClipArt_Gallery">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9850" y="2346325"/>
                        <a:ext cx="111125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8" name="Object 8">
            <a:hlinkClick r:id="" action="ppaction://ole?verb=0"/>
          </p:cNvPr>
          <p:cNvGraphicFramePr>
            <a:graphicFrameLocks/>
          </p:cNvGraphicFramePr>
          <p:nvPr>
            <p:extLst>
              <p:ext uri="{D42A27DB-BD31-4B8C-83A1-F6EECF244321}">
                <p14:modId xmlns:p14="http://schemas.microsoft.com/office/powerpoint/2010/main" val="1462845019"/>
              </p:ext>
            </p:extLst>
          </p:nvPr>
        </p:nvGraphicFramePr>
        <p:xfrm>
          <a:off x="5487987" y="3355596"/>
          <a:ext cx="434975" cy="385763"/>
        </p:xfrm>
        <a:graphic>
          <a:graphicData uri="http://schemas.openxmlformats.org/presentationml/2006/ole">
            <mc:AlternateContent xmlns:mc="http://schemas.openxmlformats.org/markup-compatibility/2006">
              <mc:Choice xmlns:v="urn:schemas-microsoft-com:vml" Requires="v">
                <p:oleObj spid="_x0000_s5156" name="Microsoft ClipArt Gallery" r:id="rId7" imgW="3314700" imgH="2933700" progId="MS_ClipArt_Gallery">
                  <p:embed/>
                </p:oleObj>
              </mc:Choice>
              <mc:Fallback>
                <p:oleObj name="Microsoft ClipArt Gallery" r:id="rId7" imgW="3314700" imgH="2933700" progId="MS_ClipArt_Gallery">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987" y="3355596"/>
                        <a:ext cx="434975"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3" name="Rectangle 11"/>
          <p:cNvSpPr>
            <a:spLocks noChangeArrowheads="1"/>
          </p:cNvSpPr>
          <p:nvPr/>
        </p:nvSpPr>
        <p:spPr bwMode="auto">
          <a:xfrm>
            <a:off x="7593013" y="2373313"/>
            <a:ext cx="26162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buClrTx/>
              <a:buSzTx/>
              <a:buFontTx/>
              <a:buNone/>
            </a:pPr>
            <a:r>
              <a:rPr lang="en-US" altLang="en-US" sz="2400" b="1" u="sng">
                <a:solidFill>
                  <a:schemeClr val="tx2"/>
                </a:solidFill>
                <a:latin typeface="Century Gothic" panose="020B0502020202020204" pitchFamily="34" charset="0"/>
              </a:rPr>
              <a:t>Standard 505 </a:t>
            </a:r>
            <a:r>
              <a:rPr lang="en-US" altLang="en-US" sz="2400" b="1">
                <a:solidFill>
                  <a:schemeClr val="tx2"/>
                </a:solidFill>
                <a:latin typeface="Century Gothic" panose="020B0502020202020204" pitchFamily="34" charset="0"/>
              </a:rPr>
              <a:t>Accounting for Unallowable Costs</a:t>
            </a:r>
          </a:p>
        </p:txBody>
      </p:sp>
      <p:graphicFrame>
        <p:nvGraphicFramePr>
          <p:cNvPr id="21514" name="Object 12">
            <a:hlinkClick r:id="" action="ppaction://ole?verb=0"/>
          </p:cNvPr>
          <p:cNvGraphicFramePr>
            <a:graphicFrameLocks/>
          </p:cNvGraphicFramePr>
          <p:nvPr/>
        </p:nvGraphicFramePr>
        <p:xfrm>
          <a:off x="7874000" y="4591050"/>
          <a:ext cx="2184400" cy="935038"/>
        </p:xfrm>
        <a:graphic>
          <a:graphicData uri="http://schemas.openxmlformats.org/presentationml/2006/ole">
            <mc:AlternateContent xmlns:mc="http://schemas.openxmlformats.org/markup-compatibility/2006">
              <mc:Choice xmlns:v="urn:schemas-microsoft-com:vml" Requires="v">
                <p:oleObj spid="_x0000_s5157" name="Microsoft ClipArt Gallery" r:id="rId9" imgW="5181600" imgH="2222500" progId="MS_ClipArt_Gallery">
                  <p:embed/>
                </p:oleObj>
              </mc:Choice>
              <mc:Fallback>
                <p:oleObj name="Microsoft ClipArt Gallery" r:id="rId9" imgW="5181600" imgH="2222500" progId="MS_ClipArt_Gallery">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4000" y="4591050"/>
                        <a:ext cx="21844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2813" name="Picture 1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0" y="4356101"/>
            <a:ext cx="1233488"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wheel(4)">
                                      <p:cBhvr>
                                        <p:cTn id="7" dur="2000"/>
                                        <p:tgtEl>
                                          <p:spTgt spid="332805"/>
                                        </p:tgtEl>
                                      </p:cBhvr>
                                    </p:animEffect>
                                  </p:childTnLst>
                                </p:cTn>
                              </p:par>
                            </p:childTnLst>
                          </p:cTn>
                        </p:par>
                        <p:par>
                          <p:cTn id="8" fill="hold" nodeType="afterGroup">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332808"/>
                                        </p:tgtEl>
                                      </p:cBhvr>
                                    </p:animEffect>
                                    <p:animScale>
                                      <p:cBhvr>
                                        <p:cTn id="11" dur="250" autoRev="1" fill="hold"/>
                                        <p:tgtEl>
                                          <p:spTgt spid="332808"/>
                                        </p:tgtEl>
                                      </p:cBhvr>
                                      <p:by x="105000" y="105000"/>
                                    </p:animScale>
                                  </p:childTnLst>
                                </p:cTn>
                              </p:par>
                            </p:childTnLst>
                          </p:cTn>
                        </p:par>
                        <p:par>
                          <p:cTn id="12" fill="hold" nodeType="afterGroup">
                            <p:stCondLst>
                              <p:cond delay="2500"/>
                            </p:stCondLst>
                            <p:childTnLst>
                              <p:par>
                                <p:cTn id="13" presetID="26" presetClass="emph" presetSubtype="0" fill="hold" nodeType="afterEffect">
                                  <p:stCondLst>
                                    <p:cond delay="0"/>
                                  </p:stCondLst>
                                  <p:childTnLst>
                                    <p:animEffect transition="out" filter="fade">
                                      <p:cBhvr>
                                        <p:cTn id="14" dur="500" tmFilter="0, 0; .2, .5; .8, .5; 1, 0"/>
                                        <p:tgtEl>
                                          <p:spTgt spid="332813"/>
                                        </p:tgtEl>
                                      </p:cBhvr>
                                    </p:animEffect>
                                    <p:animScale>
                                      <p:cBhvr>
                                        <p:cTn id="15" dur="250" autoRev="1" fill="hold"/>
                                        <p:tgtEl>
                                          <p:spTgt spid="3328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762000" y="295275"/>
            <a:ext cx="8534400" cy="1384300"/>
          </a:xfrm>
        </p:spPr>
        <p:txBody>
          <a:bodyPr/>
          <a:lstStyle/>
          <a:p>
            <a:pPr eaLnBrk="1" hangingPunct="1">
              <a:defRPr/>
            </a:pPr>
            <a:r>
              <a:rPr lang="en-US" sz="4000" dirty="0"/>
              <a:t>Disclosure Statement</a:t>
            </a:r>
            <a:r>
              <a:rPr lang="en-US" dirty="0" smtClean="0"/>
              <a:t> (Form DS-2)</a:t>
            </a:r>
          </a:p>
        </p:txBody>
      </p:sp>
      <p:sp>
        <p:nvSpPr>
          <p:cNvPr id="22531" name="Rectangle 3"/>
          <p:cNvSpPr>
            <a:spLocks noGrp="1" noChangeArrowheads="1"/>
          </p:cNvSpPr>
          <p:nvPr>
            <p:ph type="body" idx="1"/>
          </p:nvPr>
        </p:nvSpPr>
        <p:spPr/>
        <p:txBody>
          <a:bodyPr/>
          <a:lstStyle/>
          <a:p>
            <a:pPr eaLnBrk="1" hangingPunct="1"/>
            <a:r>
              <a:rPr lang="en-US" altLang="en-US" dirty="0" smtClean="0">
                <a:effectLst/>
              </a:rPr>
              <a:t>This Disclosure Statement has been designed to meet the requirements of Public Law 100-679, and</a:t>
            </a:r>
          </a:p>
          <a:p>
            <a:pPr eaLnBrk="1" hangingPunct="1"/>
            <a:r>
              <a:rPr lang="en-US" altLang="en-US" dirty="0" smtClean="0">
                <a:effectLst/>
              </a:rPr>
              <a:t>persons completing it are to </a:t>
            </a:r>
            <a:r>
              <a:rPr lang="en-US" altLang="en-US" b="1" dirty="0" smtClean="0">
                <a:effectLst/>
              </a:rPr>
              <a:t>describe the educational institution and its cost accounting practices</a:t>
            </a:r>
            <a:r>
              <a:rPr lang="en-US" altLang="en-US" dirty="0" smtClean="0">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defRPr/>
            </a:pPr>
            <a:r>
              <a:rPr lang="en-US" sz="4000" dirty="0"/>
              <a:t>Disclosure Statement (Form DS-2)</a:t>
            </a:r>
          </a:p>
        </p:txBody>
      </p:sp>
      <p:sp>
        <p:nvSpPr>
          <p:cNvPr id="16387" name="Rectangle 3"/>
          <p:cNvSpPr>
            <a:spLocks noGrp="1" noChangeArrowheads="1"/>
          </p:cNvSpPr>
          <p:nvPr>
            <p:ph type="body" idx="1"/>
          </p:nvPr>
        </p:nvSpPr>
        <p:spPr>
          <a:xfrm>
            <a:off x="526470" y="1195387"/>
            <a:ext cx="8229600" cy="5105400"/>
          </a:xfrm>
        </p:spPr>
        <p:txBody>
          <a:bodyPr/>
          <a:lstStyle/>
          <a:p>
            <a:pPr eaLnBrk="1" hangingPunct="1">
              <a:lnSpc>
                <a:spcPct val="90000"/>
              </a:lnSpc>
              <a:defRPr/>
            </a:pPr>
            <a:endParaRPr lang="en-US" dirty="0"/>
          </a:p>
          <a:p>
            <a:pPr eaLnBrk="1" hangingPunct="1">
              <a:lnSpc>
                <a:spcPct val="90000"/>
              </a:lnSpc>
              <a:defRPr/>
            </a:pPr>
            <a:r>
              <a:rPr lang="en-US" dirty="0"/>
              <a:t>Disclosure Statements must be </a:t>
            </a:r>
            <a:r>
              <a:rPr lang="en-US" b="1" dirty="0"/>
              <a:t>amended</a:t>
            </a:r>
            <a:r>
              <a:rPr lang="en-US" dirty="0"/>
              <a:t> when disclosed practices are changed to comply with a new Cost Accounting Standard or when practices are changed with or without agreement of the Government.</a:t>
            </a:r>
          </a:p>
          <a:p>
            <a:pPr eaLnBrk="1" hangingPunct="1">
              <a:lnSpc>
                <a:spcPct val="90000"/>
              </a:lnSpc>
              <a:defRPr/>
            </a:pPr>
            <a:r>
              <a:rPr lang="en-US" dirty="0"/>
              <a:t>Amended Disclosure Statements are required when the F&amp;A rate is negotiated.</a:t>
            </a:r>
          </a:p>
          <a:p>
            <a:pPr eaLnBrk="1" hangingPunct="1">
              <a:lnSpc>
                <a:spcPct val="90000"/>
              </a:lnSpc>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a:t> </a:t>
            </a:r>
            <a:r>
              <a:rPr lang="en-US" altLang="en-US" sz="3200" dirty="0" smtClean="0"/>
              <a:t>III. </a:t>
            </a:r>
            <a:r>
              <a:rPr lang="en-US" altLang="en-US" sz="3200" dirty="0"/>
              <a:t>- OMB Uniform Guidance Replaces A-21</a:t>
            </a:r>
            <a:br>
              <a:rPr lang="en-US" altLang="en-US" sz="3200" dirty="0"/>
            </a:br>
            <a:r>
              <a:rPr lang="en-US" altLang="en-US" sz="3200" dirty="0"/>
              <a:t>	Cost Principles for </a:t>
            </a:r>
            <a:r>
              <a:rPr lang="en-US" altLang="en-US" sz="3200" dirty="0" smtClean="0"/>
              <a:t>Educational Institutions</a:t>
            </a:r>
            <a:endParaRPr lang="en-US" altLang="en-US" sz="3200" dirty="0"/>
          </a:p>
        </p:txBody>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rPr>
              <a:t>Establishes principles for determining costs applicable to agreements with educational institutions</a:t>
            </a:r>
          </a:p>
          <a:p>
            <a:r>
              <a:rPr lang="en-US" altLang="en-US" dirty="0" smtClean="0">
                <a:effectLst/>
              </a:rPr>
              <a:t>It requires that:</a:t>
            </a:r>
          </a:p>
          <a:p>
            <a:pPr lvl="1"/>
            <a:r>
              <a:rPr lang="en-US" altLang="en-US" dirty="0" smtClean="0">
                <a:effectLst/>
              </a:rPr>
              <a:t>All Federal agencies that sponsor research and development, training, and other work at educational institutions apply the provisions of the Circular in determining the costs incurred for such work.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981200" y="533400"/>
            <a:ext cx="8229600" cy="838200"/>
          </a:xfrm>
        </p:spPr>
        <p:txBody>
          <a:bodyPr vert="horz" lIns="90488" tIns="44450" rIns="90488" bIns="44450" rtlCol="0" anchor="b">
            <a:noAutofit/>
          </a:bodyPr>
          <a:lstStyle/>
          <a:p>
            <a:pPr eaLnBrk="1" hangingPunct="1">
              <a:defRPr/>
            </a:pPr>
            <a:r>
              <a:rPr lang="en-US" sz="4000" dirty="0"/>
              <a:t>How to Determine if a Cost is:</a:t>
            </a:r>
          </a:p>
        </p:txBody>
      </p:sp>
      <p:sp>
        <p:nvSpPr>
          <p:cNvPr id="43011" name="Rectangle 3"/>
          <p:cNvSpPr>
            <a:spLocks noGrp="1" noChangeArrowheads="1"/>
          </p:cNvSpPr>
          <p:nvPr>
            <p:ph type="body" idx="1"/>
          </p:nvPr>
        </p:nvSpPr>
        <p:spPr>
          <a:xfrm>
            <a:off x="1919288" y="1524000"/>
            <a:ext cx="8215312" cy="685800"/>
          </a:xfrm>
          <a:noFill/>
          <a:extLst>
            <a:ext uri="{909E8E84-426E-40DD-AFC4-6F175D3DCCD1}">
              <a14:hiddenFill xmlns:a14="http://schemas.microsoft.com/office/drawing/2010/main">
                <a:solidFill>
                  <a:srgbClr val="FFFFFF"/>
                </a:solidFill>
              </a14:hiddenFill>
            </a:ext>
          </a:extLst>
        </p:spPr>
        <p:txBody>
          <a:bodyPr vert="horz" lIns="90488" tIns="44450" rIns="90488" bIns="44450" rtlCol="0">
            <a:normAutofit/>
          </a:bodyPr>
          <a:lstStyle/>
          <a:p>
            <a:pPr algn="ctr" eaLnBrk="1" hangingPunct="1">
              <a:buFontTx/>
              <a:buNone/>
            </a:pPr>
            <a:r>
              <a:rPr lang="en-US" altLang="en-US" dirty="0" smtClean="0">
                <a:effectLst/>
              </a:rPr>
              <a:t>Reasonable, Allocable, and Allowable</a:t>
            </a:r>
          </a:p>
        </p:txBody>
      </p:sp>
      <p:pic>
        <p:nvPicPr>
          <p:cNvPr id="33587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2768601"/>
            <a:ext cx="34925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0" tmFilter="0, 0; .2, .5; .8, .5; 1, 0"/>
                                        <p:tgtEl>
                                          <p:spTgt spid="335876"/>
                                        </p:tgtEl>
                                      </p:cBhvr>
                                    </p:animEffect>
                                    <p:animScale>
                                      <p:cBhvr>
                                        <p:cTn id="7" dur="2500" autoRev="1" fill="hold"/>
                                        <p:tgtEl>
                                          <p:spTgt spid="3358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sz="4000"/>
              <a:t>Reasonable</a:t>
            </a:r>
          </a:p>
        </p:txBody>
      </p:sp>
      <p:sp>
        <p:nvSpPr>
          <p:cNvPr id="180227" name="Rectangle 3"/>
          <p:cNvSpPr>
            <a:spLocks noGrp="1" noChangeArrowheads="1"/>
          </p:cNvSpPr>
          <p:nvPr>
            <p:ph type="body" idx="1"/>
          </p:nvPr>
        </p:nvSpPr>
        <p:spPr>
          <a:xfrm>
            <a:off x="526470" y="1568450"/>
            <a:ext cx="10661069" cy="4351338"/>
          </a:xfrm>
        </p:spPr>
        <p:txBody>
          <a:bodyPr/>
          <a:lstStyle/>
          <a:p>
            <a:pPr eaLnBrk="1" hangingPunct="1">
              <a:defRPr/>
            </a:pPr>
            <a:r>
              <a:rPr lang="en-US" dirty="0" smtClean="0"/>
              <a:t>“A cost may be considered </a:t>
            </a:r>
            <a:r>
              <a:rPr lang="en-US" u="sng" dirty="0" smtClean="0"/>
              <a:t>reasonable</a:t>
            </a:r>
            <a:r>
              <a:rPr lang="en-US" dirty="0" smtClean="0"/>
              <a:t> if the </a:t>
            </a:r>
            <a:r>
              <a:rPr lang="en-US" u="sng" dirty="0" smtClean="0"/>
              <a:t>nature</a:t>
            </a:r>
            <a:r>
              <a:rPr lang="en-US" dirty="0" smtClean="0"/>
              <a:t> of the goods or services acquired or applied, and the </a:t>
            </a:r>
            <a:r>
              <a:rPr lang="en-US" u="sng" dirty="0" smtClean="0"/>
              <a:t>amount</a:t>
            </a:r>
            <a:r>
              <a:rPr lang="en-US" dirty="0" smtClean="0"/>
              <a:t> involved, reflect the action that a prudent person would have taken under the circumstances prevailing at the time the decision to incur the cost was made.”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3400" y="0"/>
            <a:ext cx="9144000" cy="1384300"/>
          </a:xfrm>
          <a:extLst/>
        </p:spPr>
        <p:txBody>
          <a:bodyPr/>
          <a:lstStyle/>
          <a:p>
            <a:pPr algn="ctr">
              <a:defRPr/>
            </a:pPr>
            <a:r>
              <a:rPr lang="en-US" dirty="0"/>
              <a:t>Questions to Determine </a:t>
            </a:r>
            <a:r>
              <a:rPr lang="en-US" u="sng" dirty="0"/>
              <a:t>Reasonableness</a:t>
            </a:r>
          </a:p>
        </p:txBody>
      </p:sp>
      <p:sp>
        <p:nvSpPr>
          <p:cNvPr id="164867" name="Rectangle 3"/>
          <p:cNvSpPr>
            <a:spLocks noGrp="1" noChangeArrowheads="1"/>
          </p:cNvSpPr>
          <p:nvPr>
            <p:ph type="body" idx="1"/>
          </p:nvPr>
        </p:nvSpPr>
        <p:spPr>
          <a:xfrm>
            <a:off x="533400" y="1681161"/>
            <a:ext cx="10661069" cy="4351338"/>
          </a:xfrm>
          <a:extLst/>
        </p:spPr>
        <p:txBody>
          <a:bodyPr/>
          <a:lstStyle/>
          <a:p>
            <a:pPr eaLnBrk="1" hangingPunct="1">
              <a:lnSpc>
                <a:spcPct val="90000"/>
              </a:lnSpc>
              <a:defRPr/>
            </a:pPr>
            <a:r>
              <a:rPr lang="en-US" dirty="0" smtClean="0"/>
              <a:t>Did the individual act with due prudence under the circumstances?</a:t>
            </a:r>
          </a:p>
          <a:p>
            <a:pPr eaLnBrk="1" hangingPunct="1">
              <a:lnSpc>
                <a:spcPct val="90000"/>
              </a:lnSpc>
              <a:defRPr/>
            </a:pPr>
            <a:r>
              <a:rPr lang="en-US" dirty="0" smtClean="0"/>
              <a:t>Are the actions consistent with established institutional policies and practices?</a:t>
            </a:r>
          </a:p>
          <a:p>
            <a:pPr eaLnBrk="1" hangingPunct="1">
              <a:lnSpc>
                <a:spcPct val="90000"/>
              </a:lnSpc>
              <a:defRPr/>
            </a:pPr>
            <a:r>
              <a:rPr lang="en-US" dirty="0" smtClean="0"/>
              <a:t>Is the cost generally recognized as necessary for the operation of the institution or the performance of the agreement?</a:t>
            </a:r>
          </a:p>
          <a:p>
            <a:pPr>
              <a:lnSpc>
                <a:spcPct val="90000"/>
              </a:lnSpc>
              <a:defRPr/>
            </a:pPr>
            <a:endParaRPr lang="en-US" dirty="0" smtClean="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en-US" sz="4000"/>
              <a:t>Allocable</a:t>
            </a:r>
          </a:p>
        </p:txBody>
      </p:sp>
      <p:sp>
        <p:nvSpPr>
          <p:cNvPr id="210947" name="Rectangle 3"/>
          <p:cNvSpPr>
            <a:spLocks noGrp="1" noChangeArrowheads="1"/>
          </p:cNvSpPr>
          <p:nvPr>
            <p:ph type="body" idx="1"/>
          </p:nvPr>
        </p:nvSpPr>
        <p:spPr>
          <a:xfrm>
            <a:off x="526470" y="1668463"/>
            <a:ext cx="10661069" cy="4351338"/>
          </a:xfrm>
        </p:spPr>
        <p:txBody>
          <a:bodyPr/>
          <a:lstStyle/>
          <a:p>
            <a:pPr eaLnBrk="1" hangingPunct="1">
              <a:defRPr/>
            </a:pPr>
            <a:r>
              <a:rPr lang="en-US" dirty="0" smtClean="0"/>
              <a:t>“A cost is </a:t>
            </a:r>
            <a:r>
              <a:rPr lang="en-US" u="sng" dirty="0" smtClean="0"/>
              <a:t>allocable</a:t>
            </a:r>
            <a:r>
              <a:rPr lang="en-US" dirty="0" smtClean="0"/>
              <a:t> to a particular cost objective if the goods or services involved are chargeable or assignable to such cost objective in accordance with relative benefits received or other equitable relationship.”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526470" y="365125"/>
            <a:ext cx="11139060" cy="1220787"/>
          </a:xfrm>
        </p:spPr>
        <p:txBody>
          <a:bodyPr/>
          <a:lstStyle/>
          <a:p>
            <a:pPr eaLnBrk="1" hangingPunct="1">
              <a:defRPr/>
            </a:pPr>
            <a:r>
              <a:rPr lang="en-US" sz="4000" dirty="0"/>
              <a:t>Questions to Determine if Costs are </a:t>
            </a:r>
            <a:r>
              <a:rPr lang="en-US" sz="4000" u="sng" dirty="0"/>
              <a:t>Allocable</a:t>
            </a:r>
          </a:p>
        </p:txBody>
      </p:sp>
      <p:sp>
        <p:nvSpPr>
          <p:cNvPr id="212995" name="Rectangle 3"/>
          <p:cNvSpPr>
            <a:spLocks noGrp="1" noChangeArrowheads="1"/>
          </p:cNvSpPr>
          <p:nvPr>
            <p:ph type="body" idx="1"/>
          </p:nvPr>
        </p:nvSpPr>
        <p:spPr>
          <a:xfrm>
            <a:off x="526470" y="1905000"/>
            <a:ext cx="8534400" cy="4114800"/>
          </a:xfrm>
        </p:spPr>
        <p:txBody>
          <a:bodyPr/>
          <a:lstStyle/>
          <a:p>
            <a:pPr eaLnBrk="1" hangingPunct="1">
              <a:lnSpc>
                <a:spcPct val="90000"/>
              </a:lnSpc>
              <a:defRPr/>
            </a:pPr>
            <a:r>
              <a:rPr lang="en-US" dirty="0" smtClean="0"/>
              <a:t>Can </a:t>
            </a:r>
            <a:r>
              <a:rPr lang="en-US" u="sng" dirty="0" smtClean="0"/>
              <a:t>costs</a:t>
            </a:r>
            <a:r>
              <a:rPr lang="en-US" dirty="0" smtClean="0"/>
              <a:t> be easily allocated </a:t>
            </a:r>
            <a:r>
              <a:rPr lang="en-US" u="sng" dirty="0" smtClean="0"/>
              <a:t>in proportion</a:t>
            </a:r>
            <a:r>
              <a:rPr lang="en-US" dirty="0" smtClean="0"/>
              <a:t> to the </a:t>
            </a:r>
            <a:r>
              <a:rPr lang="en-US" u="sng" dirty="0" smtClean="0"/>
              <a:t>benefits</a:t>
            </a:r>
            <a:r>
              <a:rPr lang="en-US" dirty="0" smtClean="0"/>
              <a:t> derived by a specific project?</a:t>
            </a:r>
          </a:p>
          <a:p>
            <a:pPr eaLnBrk="1" hangingPunct="1">
              <a:lnSpc>
                <a:spcPct val="90000"/>
              </a:lnSpc>
              <a:defRPr/>
            </a:pPr>
            <a:r>
              <a:rPr lang="en-US" dirty="0" smtClean="0"/>
              <a:t>Is the cost incurred </a:t>
            </a:r>
            <a:r>
              <a:rPr lang="en-US" u="sng" dirty="0" smtClean="0"/>
              <a:t>solely</a:t>
            </a:r>
            <a:r>
              <a:rPr lang="en-US" dirty="0" smtClean="0"/>
              <a:t> to advance the work under the sponsored agreement?</a:t>
            </a:r>
          </a:p>
          <a:p>
            <a:pPr eaLnBrk="1" hangingPunct="1">
              <a:lnSpc>
                <a:spcPct val="90000"/>
              </a:lnSpc>
              <a:defRPr/>
            </a:pPr>
            <a:r>
              <a:rPr lang="en-US" dirty="0" smtClean="0"/>
              <a:t>Does the cost benefit both the sponsored agreement and other work of the institution in proportions that can be approximated through the use of reasonable methods?</a:t>
            </a:r>
          </a:p>
          <a:p>
            <a:pPr eaLnBrk="1" hangingPunct="1">
              <a:lnSpc>
                <a:spcPct val="90000"/>
              </a:lnSpc>
              <a:buFontTx/>
              <a:buNone/>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766762" y="312737"/>
            <a:ext cx="8229600" cy="1155700"/>
          </a:xfrm>
        </p:spPr>
        <p:txBody>
          <a:bodyPr/>
          <a:lstStyle/>
          <a:p>
            <a:pPr eaLnBrk="1" hangingPunct="1">
              <a:defRPr/>
            </a:pPr>
            <a:r>
              <a:rPr lang="en-US" sz="4000" u="sng" dirty="0"/>
              <a:t>Allowable</a:t>
            </a:r>
          </a:p>
        </p:txBody>
      </p:sp>
      <p:sp>
        <p:nvSpPr>
          <p:cNvPr id="215043" name="Rectangle 3"/>
          <p:cNvSpPr>
            <a:spLocks noGrp="1" noChangeArrowheads="1"/>
          </p:cNvSpPr>
          <p:nvPr>
            <p:ph type="body" idx="1"/>
          </p:nvPr>
        </p:nvSpPr>
        <p:spPr>
          <a:xfrm>
            <a:off x="766762" y="1447800"/>
            <a:ext cx="8839200" cy="5181600"/>
          </a:xfrm>
        </p:spPr>
        <p:txBody>
          <a:bodyPr/>
          <a:lstStyle/>
          <a:p>
            <a:pPr eaLnBrk="1" hangingPunct="1">
              <a:defRPr/>
            </a:pPr>
            <a:r>
              <a:rPr lang="en-US" dirty="0" smtClean="0"/>
              <a:t>Costs must be:</a:t>
            </a:r>
          </a:p>
          <a:p>
            <a:pPr lvl="1" eaLnBrk="1" hangingPunct="1">
              <a:defRPr/>
            </a:pPr>
            <a:r>
              <a:rPr lang="en-US" u="sng" dirty="0" smtClean="0"/>
              <a:t>Reasonable</a:t>
            </a:r>
            <a:r>
              <a:rPr lang="en-US" dirty="0" smtClean="0"/>
              <a:t>.</a:t>
            </a:r>
          </a:p>
          <a:p>
            <a:pPr lvl="1" eaLnBrk="1" hangingPunct="1">
              <a:defRPr/>
            </a:pPr>
            <a:r>
              <a:rPr lang="en-US" u="sng" dirty="0" smtClean="0"/>
              <a:t>Allocable</a:t>
            </a:r>
            <a:r>
              <a:rPr lang="en-US" dirty="0" smtClean="0"/>
              <a:t>.</a:t>
            </a:r>
          </a:p>
          <a:p>
            <a:pPr lvl="1" eaLnBrk="1" hangingPunct="1">
              <a:defRPr/>
            </a:pPr>
            <a:r>
              <a:rPr lang="en-US" dirty="0" smtClean="0"/>
              <a:t>Given consistent treatment through application of generally accepted accounting practices appropriate to the circumstances.</a:t>
            </a:r>
          </a:p>
          <a:p>
            <a:pPr lvl="1" eaLnBrk="1" hangingPunct="1">
              <a:defRPr/>
            </a:pPr>
            <a:r>
              <a:rPr lang="en-US" dirty="0" smtClean="0"/>
              <a:t>In conformance with the limitations or exclusions for individual cost set forth in Uniform Guidance.</a:t>
            </a:r>
          </a:p>
          <a:p>
            <a:pPr lvl="1" eaLnBrk="1" hangingPunct="1">
              <a:defRPr/>
            </a:pPr>
            <a:r>
              <a:rPr lang="en-US" dirty="0" smtClean="0"/>
              <a:t>Individual award terms not restrict the charge.</a:t>
            </a:r>
          </a:p>
          <a:p>
            <a:pPr lvl="1" eaLnBrk="1" hangingPunct="1">
              <a:defRPr/>
            </a:pPr>
            <a:r>
              <a:rPr lang="en-US" dirty="0" smtClean="0"/>
              <a:t>Follow UC Policy guidelines.</a:t>
            </a:r>
          </a:p>
          <a:p>
            <a:pPr lvl="1" eaLnBrk="1" hangingPunct="1">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3200" dirty="0" smtClean="0"/>
              <a:t>Roles of Specific Units for C&amp;G Award Administration</a:t>
            </a:r>
            <a:endParaRPr lang="en-US" sz="3200" dirty="0"/>
          </a:p>
        </p:txBody>
      </p:sp>
      <p:sp>
        <p:nvSpPr>
          <p:cNvPr id="49155" name="Rectangle 3"/>
          <p:cNvSpPr>
            <a:spLocks noGrp="1" noChangeArrowheads="1"/>
          </p:cNvSpPr>
          <p:nvPr>
            <p:ph type="body" idx="1"/>
          </p:nvPr>
        </p:nvSpPr>
        <p:spPr>
          <a:xfrm>
            <a:off x="595311" y="1190624"/>
            <a:ext cx="9980674" cy="3581400"/>
          </a:xfrm>
        </p:spPr>
        <p:txBody>
          <a:bodyPr>
            <a:normAutofit fontScale="85000" lnSpcReduction="10000"/>
          </a:bodyPr>
          <a:lstStyle/>
          <a:p>
            <a:pPr marL="0" indent="0">
              <a:buNone/>
              <a:defRPr/>
            </a:pPr>
            <a:r>
              <a:rPr lang="en-US" b="1" dirty="0" smtClean="0"/>
              <a:t>Sponsored Projects Office</a:t>
            </a:r>
            <a:r>
              <a:rPr lang="en-US" dirty="0" smtClean="0"/>
              <a:t> – part of Office of Research.</a:t>
            </a:r>
            <a:endParaRPr lang="en-US" dirty="0" smtClean="0"/>
          </a:p>
          <a:p>
            <a:pPr marL="0" indent="0">
              <a:buNone/>
              <a:defRPr/>
            </a:pPr>
            <a:r>
              <a:rPr lang="en-US" sz="2000" dirty="0" smtClean="0"/>
              <a:t>Responsible </a:t>
            </a:r>
            <a:r>
              <a:rPr lang="en-US" sz="2000" dirty="0"/>
              <a:t>for the </a:t>
            </a:r>
            <a:r>
              <a:rPr lang="en-US" sz="2000" dirty="0" smtClean="0"/>
              <a:t>handling </a:t>
            </a:r>
            <a:r>
              <a:rPr lang="en-US" sz="2000" dirty="0"/>
              <a:t>of faculty research proposals, specifically for preparing, interpreting, negotiating, and accepting agreements on behalf of the Regents for projects funded by federal and state agencies, foundations, and other public and private sources.</a:t>
            </a:r>
          </a:p>
          <a:p>
            <a:pPr marL="0" indent="0">
              <a:buNone/>
              <a:defRPr/>
            </a:pPr>
            <a:r>
              <a:rPr lang="en-US" sz="2000" dirty="0" smtClean="0"/>
              <a:t>Responsible </a:t>
            </a:r>
            <a:r>
              <a:rPr lang="en-US" sz="2000" dirty="0"/>
              <a:t>for accepting and processing all extramural contracts and grants awarded to UCSB for the conduct of sponsored projects, including modifications, amendments, continuations, renewals, and extensions of existing contracts and </a:t>
            </a:r>
            <a:r>
              <a:rPr lang="en-US" sz="2000" dirty="0" smtClean="0"/>
              <a:t>grants</a:t>
            </a:r>
          </a:p>
          <a:p>
            <a:pPr marL="0" indent="0">
              <a:buNone/>
              <a:defRPr/>
            </a:pPr>
            <a:r>
              <a:rPr lang="en-US" sz="2000" dirty="0"/>
              <a:t>As general guidance , </a:t>
            </a:r>
            <a:r>
              <a:rPr lang="en-US" sz="2000" i="1" dirty="0"/>
              <a:t>OR </a:t>
            </a:r>
            <a:r>
              <a:rPr lang="en-US" sz="2000" dirty="0"/>
              <a:t>will also provide a general summary of the award terms and conditions to assist the Principal Investigator and Department in the administration of the award; </a:t>
            </a:r>
            <a:r>
              <a:rPr lang="en-US" sz="2000" i="1" dirty="0"/>
              <a:t>however, </a:t>
            </a:r>
            <a:r>
              <a:rPr lang="en-US" sz="2000" dirty="0"/>
              <a:t>the award summary will not address every contract or grant term. </a:t>
            </a:r>
            <a:endParaRPr lang="en-US" sz="2000" dirty="0" smtClean="0"/>
          </a:p>
          <a:p>
            <a:pPr marL="0" indent="0">
              <a:buNone/>
              <a:defRPr/>
            </a:pPr>
            <a:r>
              <a:rPr lang="en-US" sz="2000" b="1" dirty="0" smtClean="0"/>
              <a:t>The </a:t>
            </a:r>
            <a:r>
              <a:rPr lang="en-US" sz="2000" b="1" u="sng" dirty="0"/>
              <a:t>principal investigator</a:t>
            </a:r>
            <a:r>
              <a:rPr lang="en-US" sz="2000" b="1" dirty="0"/>
              <a:t> and the </a:t>
            </a:r>
            <a:r>
              <a:rPr lang="en-US" sz="2000" b="1" u="sng" dirty="0"/>
              <a:t>department</a:t>
            </a:r>
            <a:r>
              <a:rPr lang="en-US" sz="2000" b="1" dirty="0"/>
              <a:t> are responsible for reading, understanding and adhering to </a:t>
            </a:r>
            <a:r>
              <a:rPr lang="en-US" sz="2000" b="1" u="sng" dirty="0"/>
              <a:t>each</a:t>
            </a:r>
            <a:r>
              <a:rPr lang="en-US" sz="2000" b="1" dirty="0"/>
              <a:t> term of the award document.</a:t>
            </a:r>
          </a:p>
          <a:p>
            <a:pPr marL="0" indent="0">
              <a:buNone/>
              <a:defRPr/>
            </a:pPr>
            <a:r>
              <a:rPr lang="en-US" sz="1800" u="sng" dirty="0">
                <a:hlinkClick r:id="rId3"/>
              </a:rPr>
              <a:t>https://www.research.ucsb.edu/spo</a:t>
            </a:r>
            <a:endParaRPr lang="en-US" sz="1800" dirty="0"/>
          </a:p>
          <a:p>
            <a:pPr marL="0" indent="0">
              <a:buNone/>
              <a:defRPr/>
            </a:pPr>
            <a:endParaRPr lang="en-US" sz="2000" dirty="0"/>
          </a:p>
        </p:txBody>
      </p:sp>
    </p:spTree>
    <p:extLst>
      <p:ext uri="{BB962C8B-B14F-4D97-AF65-F5344CB8AC3E}">
        <p14:creationId xmlns:p14="http://schemas.microsoft.com/office/powerpoint/2010/main" val="44973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down)">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wipe(down)">
                                      <p:cBhvr>
                                        <p:cTn id="32"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6749" y="327025"/>
            <a:ext cx="9648826" cy="927100"/>
          </a:xfrm>
        </p:spPr>
        <p:txBody>
          <a:bodyPr/>
          <a:lstStyle/>
          <a:p>
            <a:pPr eaLnBrk="1" hangingPunct="1">
              <a:defRPr/>
            </a:pPr>
            <a:r>
              <a:rPr lang="en-US" sz="4000" dirty="0"/>
              <a:t>Questions to Determine </a:t>
            </a:r>
            <a:r>
              <a:rPr lang="en-US" sz="4000" dirty="0" err="1"/>
              <a:t>Allowability</a:t>
            </a:r>
            <a:endParaRPr lang="en-US" sz="4000" dirty="0"/>
          </a:p>
        </p:txBody>
      </p:sp>
      <p:sp>
        <p:nvSpPr>
          <p:cNvPr id="16387" name="Rectangle 3"/>
          <p:cNvSpPr>
            <a:spLocks noGrp="1" noChangeArrowheads="1"/>
          </p:cNvSpPr>
          <p:nvPr>
            <p:ph type="body" idx="1"/>
          </p:nvPr>
        </p:nvSpPr>
        <p:spPr>
          <a:xfrm>
            <a:off x="666749" y="1371600"/>
            <a:ext cx="8458200" cy="4267200"/>
          </a:xfrm>
        </p:spPr>
        <p:txBody>
          <a:bodyPr/>
          <a:lstStyle/>
          <a:p>
            <a:pPr eaLnBrk="1" hangingPunct="1">
              <a:defRPr/>
            </a:pPr>
            <a:r>
              <a:rPr lang="en-US" dirty="0"/>
              <a:t>Is it consistent with UC policy &amp; practices?</a:t>
            </a:r>
          </a:p>
          <a:p>
            <a:pPr eaLnBrk="1" hangingPunct="1">
              <a:defRPr/>
            </a:pPr>
            <a:r>
              <a:rPr lang="en-US" dirty="0"/>
              <a:t>Is the cost in compliance with Uniform Guidance?</a:t>
            </a:r>
          </a:p>
          <a:p>
            <a:pPr eaLnBrk="1" hangingPunct="1">
              <a:defRPr/>
            </a:pPr>
            <a:r>
              <a:rPr lang="en-US" dirty="0"/>
              <a:t>Does the individual contract or grant terms indicate restrictions or not allowable?</a:t>
            </a:r>
          </a:p>
          <a:p>
            <a:pPr eaLnBrk="1" hangingPunct="1">
              <a:defRPr/>
            </a:pPr>
            <a:r>
              <a:rPr lang="en-US" dirty="0"/>
              <a:t>Is it easy to allocate for the cost as a direct expense?</a:t>
            </a:r>
          </a:p>
          <a:p>
            <a:pPr eaLnBrk="1" hangingPunct="1">
              <a:defRPr/>
            </a:pPr>
            <a:r>
              <a:rPr lang="en-US" dirty="0"/>
              <a:t>Does the cost benefit the project?</a:t>
            </a:r>
          </a:p>
          <a:p>
            <a:pPr eaLnBrk="1" hangingPunct="1">
              <a:defRPr/>
            </a:pPr>
            <a:r>
              <a:rPr lang="en-US" dirty="0"/>
              <a:t>Is the cost consistently treated?</a:t>
            </a:r>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vert="horz" lIns="90488" tIns="44450" rIns="90488" bIns="44450" rtlCol="0" anchor="ctr" anchorCtr="0">
            <a:noAutofit/>
          </a:bodyPr>
          <a:lstStyle/>
          <a:p>
            <a:pPr algn="l" eaLnBrk="1" hangingPunct="1">
              <a:defRPr/>
            </a:pPr>
            <a:r>
              <a:rPr lang="en-US" sz="4000" dirty="0"/>
              <a:t>To sum it up………..</a:t>
            </a:r>
          </a:p>
        </p:txBody>
      </p:sp>
      <p:sp>
        <p:nvSpPr>
          <p:cNvPr id="324611" name="Rectangle 3"/>
          <p:cNvSpPr>
            <a:spLocks noGrp="1" noChangeArrowheads="1"/>
          </p:cNvSpPr>
          <p:nvPr>
            <p:ph idx="1"/>
          </p:nvPr>
        </p:nvSpPr>
        <p:spPr>
          <a:xfrm>
            <a:off x="526470" y="1497013"/>
            <a:ext cx="10661069" cy="4351338"/>
          </a:xfrm>
        </p:spPr>
        <p:txBody>
          <a:bodyPr vert="horz" lIns="90488" tIns="44450" rIns="90488" bIns="44450" rtlCol="0" anchor="ctr">
            <a:normAutofit/>
          </a:bodyPr>
          <a:lstStyle/>
          <a:p>
            <a:pPr marL="342900" indent="-342900" algn="l">
              <a:buFontTx/>
              <a:buChar char="•"/>
              <a:defRPr/>
            </a:pPr>
            <a:r>
              <a:rPr lang="en-US" dirty="0"/>
              <a:t>Costs must be necessary for the performance of the award or activity.</a:t>
            </a:r>
          </a:p>
          <a:p>
            <a:pPr marL="342900" indent="-342900" algn="l">
              <a:buFontTx/>
              <a:buChar char="•"/>
              <a:defRPr/>
            </a:pPr>
            <a:r>
              <a:rPr lang="en-US" dirty="0"/>
              <a:t>Costs should be allocated to the users in proportion to the benefits received.</a:t>
            </a:r>
          </a:p>
          <a:p>
            <a:pPr marL="342900" indent="-342900" algn="l">
              <a:buFontTx/>
              <a:buChar char="•"/>
              <a:defRPr/>
            </a:pPr>
            <a:r>
              <a:rPr lang="en-US" dirty="0"/>
              <a:t>Costs applicable to one award or activity may not be charged or shifted to another unrelated award or activity.</a:t>
            </a:r>
          </a:p>
          <a:p>
            <a:pPr marL="342900" indent="-342900" algn="l">
              <a:buFontTx/>
              <a:buChar char="•"/>
              <a:defRPr/>
            </a:pPr>
            <a:r>
              <a:rPr lang="en-US" dirty="0"/>
              <a:t>Each transaction charged to an award or activity must include backup documentation.</a:t>
            </a:r>
          </a:p>
          <a:p>
            <a:pPr marL="342900" indent="-342900" algn="l">
              <a:defRPr/>
            </a:pPr>
            <a:endParaRPr lang="en-US" dirty="0"/>
          </a:p>
          <a:p>
            <a:pPr marL="342900" indent="-342900" algn="l">
              <a:defRPr/>
            </a:pPr>
            <a:endParaRPr lang="en-US" sz="2000" b="1" dirty="0">
              <a:solidFill>
                <a:schemeClr val="accent1"/>
              </a:solidFill>
            </a:endParaRPr>
          </a:p>
        </p:txBody>
      </p:sp>
      <p:sp>
        <p:nvSpPr>
          <p:cNvPr id="50180" name="Rectangle 4"/>
          <p:cNvSpPr>
            <a:spLocks noChangeArrowheads="1"/>
          </p:cNvSpPr>
          <p:nvPr/>
        </p:nvSpPr>
        <p:spPr bwMode="auto">
          <a:xfrm>
            <a:off x="1890713" y="1692276"/>
            <a:ext cx="8204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Clr>
                <a:schemeClr val="accent1"/>
              </a:buClr>
              <a:buSzPct val="75000"/>
              <a:buFont typeface="Monotype Sorts" pitchFamily="2" charset="2"/>
              <a:buNone/>
            </a:pPr>
            <a:r>
              <a:rPr lang="en-US" altLang="en-US">
                <a:solidFill>
                  <a:schemeClr val="tx2"/>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oup 6"/>
          <p:cNvGrpSpPr>
            <a:grpSpLocks noChangeAspect="1"/>
          </p:cNvGrpSpPr>
          <p:nvPr/>
        </p:nvGrpSpPr>
        <p:grpSpPr bwMode="auto">
          <a:xfrm>
            <a:off x="1524000" y="1943100"/>
            <a:ext cx="9144000" cy="4432300"/>
            <a:chOff x="0" y="1224"/>
            <a:chExt cx="5760" cy="2792"/>
          </a:xfrm>
        </p:grpSpPr>
        <p:sp>
          <p:nvSpPr>
            <p:cNvPr id="51204" name="AutoShape 5"/>
            <p:cNvSpPr>
              <a:spLocks noChangeAspect="1" noChangeArrowheads="1" noTextEdit="1"/>
            </p:cNvSpPr>
            <p:nvPr/>
          </p:nvSpPr>
          <p:spPr bwMode="auto">
            <a:xfrm>
              <a:off x="0" y="1224"/>
              <a:ext cx="5760" cy="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5" name="Freeform 7"/>
            <p:cNvSpPr>
              <a:spLocks/>
            </p:cNvSpPr>
            <p:nvPr/>
          </p:nvSpPr>
          <p:spPr bwMode="auto">
            <a:xfrm>
              <a:off x="2154" y="1429"/>
              <a:ext cx="1359" cy="570"/>
            </a:xfrm>
            <a:custGeom>
              <a:avLst/>
              <a:gdLst>
                <a:gd name="T0" fmla="*/ 629 w 1359"/>
                <a:gd name="T1" fmla="*/ 0 h 570"/>
                <a:gd name="T2" fmla="*/ 1359 w 1359"/>
                <a:gd name="T3" fmla="*/ 291 h 570"/>
                <a:gd name="T4" fmla="*/ 731 w 1359"/>
                <a:gd name="T5" fmla="*/ 570 h 570"/>
                <a:gd name="T6" fmla="*/ 0 w 1359"/>
                <a:gd name="T7" fmla="*/ 285 h 570"/>
                <a:gd name="T8" fmla="*/ 629 w 1359"/>
                <a:gd name="T9" fmla="*/ 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70">
                  <a:moveTo>
                    <a:pt x="629" y="0"/>
                  </a:moveTo>
                  <a:lnTo>
                    <a:pt x="1359" y="291"/>
                  </a:lnTo>
                  <a:lnTo>
                    <a:pt x="731" y="570"/>
                  </a:lnTo>
                  <a:lnTo>
                    <a:pt x="0" y="285"/>
                  </a:lnTo>
                  <a:lnTo>
                    <a:pt x="62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6" name="Freeform 8"/>
            <p:cNvSpPr>
              <a:spLocks/>
            </p:cNvSpPr>
            <p:nvPr/>
          </p:nvSpPr>
          <p:spPr bwMode="auto">
            <a:xfrm>
              <a:off x="2108" y="1401"/>
              <a:ext cx="1359" cy="569"/>
            </a:xfrm>
            <a:custGeom>
              <a:avLst/>
              <a:gdLst>
                <a:gd name="T0" fmla="*/ 629 w 1359"/>
                <a:gd name="T1" fmla="*/ 0 h 569"/>
                <a:gd name="T2" fmla="*/ 1359 w 1359"/>
                <a:gd name="T3" fmla="*/ 290 h 569"/>
                <a:gd name="T4" fmla="*/ 730 w 1359"/>
                <a:gd name="T5" fmla="*/ 569 h 569"/>
                <a:gd name="T6" fmla="*/ 0 w 1359"/>
                <a:gd name="T7" fmla="*/ 285 h 569"/>
                <a:gd name="T8" fmla="*/ 629 w 1359"/>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9">
                  <a:moveTo>
                    <a:pt x="629" y="0"/>
                  </a:moveTo>
                  <a:lnTo>
                    <a:pt x="1359" y="290"/>
                  </a:lnTo>
                  <a:lnTo>
                    <a:pt x="730" y="569"/>
                  </a:lnTo>
                  <a:lnTo>
                    <a:pt x="0" y="285"/>
                  </a:lnTo>
                  <a:lnTo>
                    <a:pt x="629" y="0"/>
                  </a:lnTo>
                  <a:close/>
                </a:path>
              </a:pathLst>
            </a:custGeom>
            <a:solidFill>
              <a:srgbClr val="E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7" name="Freeform 9"/>
            <p:cNvSpPr>
              <a:spLocks/>
            </p:cNvSpPr>
            <p:nvPr/>
          </p:nvSpPr>
          <p:spPr bwMode="auto">
            <a:xfrm>
              <a:off x="1960" y="1401"/>
              <a:ext cx="1359" cy="569"/>
            </a:xfrm>
            <a:custGeom>
              <a:avLst/>
              <a:gdLst>
                <a:gd name="T0" fmla="*/ 629 w 1359"/>
                <a:gd name="T1" fmla="*/ 0 h 569"/>
                <a:gd name="T2" fmla="*/ 1359 w 1359"/>
                <a:gd name="T3" fmla="*/ 285 h 569"/>
                <a:gd name="T4" fmla="*/ 730 w 1359"/>
                <a:gd name="T5" fmla="*/ 569 h 569"/>
                <a:gd name="T6" fmla="*/ 0 w 1359"/>
                <a:gd name="T7" fmla="*/ 285 h 569"/>
                <a:gd name="T8" fmla="*/ 629 w 1359"/>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9">
                  <a:moveTo>
                    <a:pt x="629" y="0"/>
                  </a:moveTo>
                  <a:lnTo>
                    <a:pt x="1359" y="285"/>
                  </a:lnTo>
                  <a:lnTo>
                    <a:pt x="730" y="569"/>
                  </a:lnTo>
                  <a:lnTo>
                    <a:pt x="0" y="285"/>
                  </a:lnTo>
                  <a:lnTo>
                    <a:pt x="629" y="0"/>
                  </a:lnTo>
                  <a:close/>
                </a:path>
              </a:pathLst>
            </a:custGeom>
            <a:solidFill>
              <a:srgbClr val="FFCCFF"/>
            </a:solidFill>
            <a:ln w="14288">
              <a:solidFill>
                <a:srgbClr val="A64CFF"/>
              </a:solidFill>
              <a:prstDash val="solid"/>
              <a:round/>
              <a:headEnd/>
              <a:tailEnd/>
            </a:ln>
          </p:spPr>
          <p:txBody>
            <a:bodyPr/>
            <a:lstStyle/>
            <a:p>
              <a:endParaRPr lang="en-US"/>
            </a:p>
          </p:txBody>
        </p:sp>
        <p:sp>
          <p:nvSpPr>
            <p:cNvPr id="51208" name="Freeform 10"/>
            <p:cNvSpPr>
              <a:spLocks/>
            </p:cNvSpPr>
            <p:nvPr/>
          </p:nvSpPr>
          <p:spPr bwMode="auto">
            <a:xfrm>
              <a:off x="1969" y="1406"/>
              <a:ext cx="1359" cy="570"/>
            </a:xfrm>
            <a:custGeom>
              <a:avLst/>
              <a:gdLst>
                <a:gd name="T0" fmla="*/ 629 w 1359"/>
                <a:gd name="T1" fmla="*/ 0 h 570"/>
                <a:gd name="T2" fmla="*/ 1359 w 1359"/>
                <a:gd name="T3" fmla="*/ 285 h 570"/>
                <a:gd name="T4" fmla="*/ 721 w 1359"/>
                <a:gd name="T5" fmla="*/ 570 h 570"/>
                <a:gd name="T6" fmla="*/ 0 w 1359"/>
                <a:gd name="T7" fmla="*/ 280 h 570"/>
                <a:gd name="T8" fmla="*/ 629 w 1359"/>
                <a:gd name="T9" fmla="*/ 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70">
                  <a:moveTo>
                    <a:pt x="629" y="0"/>
                  </a:moveTo>
                  <a:lnTo>
                    <a:pt x="1359" y="285"/>
                  </a:lnTo>
                  <a:lnTo>
                    <a:pt x="721" y="570"/>
                  </a:lnTo>
                  <a:lnTo>
                    <a:pt x="0" y="280"/>
                  </a:lnTo>
                  <a:lnTo>
                    <a:pt x="629" y="0"/>
                  </a:lnTo>
                  <a:close/>
                </a:path>
              </a:pathLst>
            </a:custGeom>
            <a:noFill/>
            <a:ln w="14288">
              <a:solidFill>
                <a:srgbClr val="A6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9" name="Freeform 11"/>
            <p:cNvSpPr>
              <a:spLocks/>
            </p:cNvSpPr>
            <p:nvPr/>
          </p:nvSpPr>
          <p:spPr bwMode="auto">
            <a:xfrm>
              <a:off x="2247" y="2170"/>
              <a:ext cx="1359" cy="564"/>
            </a:xfrm>
            <a:custGeom>
              <a:avLst/>
              <a:gdLst>
                <a:gd name="T0" fmla="*/ 628 w 1359"/>
                <a:gd name="T1" fmla="*/ 0 h 564"/>
                <a:gd name="T2" fmla="*/ 1359 w 1359"/>
                <a:gd name="T3" fmla="*/ 285 h 564"/>
                <a:gd name="T4" fmla="*/ 730 w 1359"/>
                <a:gd name="T5" fmla="*/ 564 h 564"/>
                <a:gd name="T6" fmla="*/ 0 w 1359"/>
                <a:gd name="T7" fmla="*/ 279 h 564"/>
                <a:gd name="T8" fmla="*/ 628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8" y="0"/>
                  </a:moveTo>
                  <a:lnTo>
                    <a:pt x="1359" y="285"/>
                  </a:lnTo>
                  <a:lnTo>
                    <a:pt x="730" y="564"/>
                  </a:lnTo>
                  <a:lnTo>
                    <a:pt x="0" y="279"/>
                  </a:lnTo>
                  <a:lnTo>
                    <a:pt x="62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0" name="Freeform 12"/>
            <p:cNvSpPr>
              <a:spLocks/>
            </p:cNvSpPr>
            <p:nvPr/>
          </p:nvSpPr>
          <p:spPr bwMode="auto">
            <a:xfrm>
              <a:off x="2200" y="2141"/>
              <a:ext cx="1360" cy="564"/>
            </a:xfrm>
            <a:custGeom>
              <a:avLst/>
              <a:gdLst>
                <a:gd name="T0" fmla="*/ 629 w 1360"/>
                <a:gd name="T1" fmla="*/ 0 h 564"/>
                <a:gd name="T2" fmla="*/ 1360 w 1360"/>
                <a:gd name="T3" fmla="*/ 285 h 564"/>
                <a:gd name="T4" fmla="*/ 731 w 1360"/>
                <a:gd name="T5" fmla="*/ 564 h 564"/>
                <a:gd name="T6" fmla="*/ 0 w 1360"/>
                <a:gd name="T7" fmla="*/ 280 h 564"/>
                <a:gd name="T8" fmla="*/ 629 w 1360"/>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0" h="564">
                  <a:moveTo>
                    <a:pt x="629" y="0"/>
                  </a:moveTo>
                  <a:lnTo>
                    <a:pt x="1360" y="285"/>
                  </a:lnTo>
                  <a:lnTo>
                    <a:pt x="731" y="564"/>
                  </a:lnTo>
                  <a:lnTo>
                    <a:pt x="0" y="280"/>
                  </a:lnTo>
                  <a:lnTo>
                    <a:pt x="629" y="0"/>
                  </a:lnTo>
                  <a:close/>
                </a:path>
              </a:pathLst>
            </a:custGeom>
            <a:solidFill>
              <a:srgbClr val="E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1" name="Freeform 13"/>
            <p:cNvSpPr>
              <a:spLocks/>
            </p:cNvSpPr>
            <p:nvPr/>
          </p:nvSpPr>
          <p:spPr bwMode="auto">
            <a:xfrm>
              <a:off x="2053" y="2141"/>
              <a:ext cx="1359" cy="564"/>
            </a:xfrm>
            <a:custGeom>
              <a:avLst/>
              <a:gdLst>
                <a:gd name="T0" fmla="*/ 628 w 1359"/>
                <a:gd name="T1" fmla="*/ 0 h 564"/>
                <a:gd name="T2" fmla="*/ 1359 w 1359"/>
                <a:gd name="T3" fmla="*/ 285 h 564"/>
                <a:gd name="T4" fmla="*/ 730 w 1359"/>
                <a:gd name="T5" fmla="*/ 564 h 564"/>
                <a:gd name="T6" fmla="*/ 0 w 1359"/>
                <a:gd name="T7" fmla="*/ 280 h 564"/>
                <a:gd name="T8" fmla="*/ 628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8" y="0"/>
                  </a:moveTo>
                  <a:lnTo>
                    <a:pt x="1359" y="285"/>
                  </a:lnTo>
                  <a:lnTo>
                    <a:pt x="730" y="564"/>
                  </a:lnTo>
                  <a:lnTo>
                    <a:pt x="0" y="280"/>
                  </a:lnTo>
                  <a:lnTo>
                    <a:pt x="628" y="0"/>
                  </a:lnTo>
                  <a:close/>
                </a:path>
              </a:pathLst>
            </a:custGeom>
            <a:solidFill>
              <a:srgbClr val="FFCCFF"/>
            </a:solidFill>
            <a:ln w="14288">
              <a:solidFill>
                <a:srgbClr val="A64CFF"/>
              </a:solidFill>
              <a:prstDash val="solid"/>
              <a:round/>
              <a:headEnd/>
              <a:tailEnd/>
            </a:ln>
          </p:spPr>
          <p:txBody>
            <a:bodyPr/>
            <a:lstStyle/>
            <a:p>
              <a:endParaRPr lang="en-US"/>
            </a:p>
          </p:txBody>
        </p:sp>
        <p:sp>
          <p:nvSpPr>
            <p:cNvPr id="51212" name="Freeform 14"/>
            <p:cNvSpPr>
              <a:spLocks/>
            </p:cNvSpPr>
            <p:nvPr/>
          </p:nvSpPr>
          <p:spPr bwMode="auto">
            <a:xfrm>
              <a:off x="2062" y="2141"/>
              <a:ext cx="1359" cy="570"/>
            </a:xfrm>
            <a:custGeom>
              <a:avLst/>
              <a:gdLst>
                <a:gd name="T0" fmla="*/ 628 w 1359"/>
                <a:gd name="T1" fmla="*/ 0 h 570"/>
                <a:gd name="T2" fmla="*/ 1359 w 1359"/>
                <a:gd name="T3" fmla="*/ 285 h 570"/>
                <a:gd name="T4" fmla="*/ 721 w 1359"/>
                <a:gd name="T5" fmla="*/ 570 h 570"/>
                <a:gd name="T6" fmla="*/ 0 w 1359"/>
                <a:gd name="T7" fmla="*/ 280 h 570"/>
                <a:gd name="T8" fmla="*/ 628 w 1359"/>
                <a:gd name="T9" fmla="*/ 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70">
                  <a:moveTo>
                    <a:pt x="628" y="0"/>
                  </a:moveTo>
                  <a:lnTo>
                    <a:pt x="1359" y="285"/>
                  </a:lnTo>
                  <a:lnTo>
                    <a:pt x="721" y="570"/>
                  </a:lnTo>
                  <a:lnTo>
                    <a:pt x="0" y="280"/>
                  </a:lnTo>
                  <a:lnTo>
                    <a:pt x="628" y="0"/>
                  </a:lnTo>
                  <a:close/>
                </a:path>
              </a:pathLst>
            </a:custGeom>
            <a:noFill/>
            <a:ln w="14288">
              <a:solidFill>
                <a:srgbClr val="A6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3" name="Freeform 15"/>
            <p:cNvSpPr>
              <a:spLocks/>
            </p:cNvSpPr>
            <p:nvPr/>
          </p:nvSpPr>
          <p:spPr bwMode="auto">
            <a:xfrm>
              <a:off x="296" y="1418"/>
              <a:ext cx="1359" cy="564"/>
            </a:xfrm>
            <a:custGeom>
              <a:avLst/>
              <a:gdLst>
                <a:gd name="T0" fmla="*/ 629 w 1359"/>
                <a:gd name="T1" fmla="*/ 0 h 564"/>
                <a:gd name="T2" fmla="*/ 1359 w 1359"/>
                <a:gd name="T3" fmla="*/ 285 h 564"/>
                <a:gd name="T4" fmla="*/ 730 w 1359"/>
                <a:gd name="T5" fmla="*/ 564 h 564"/>
                <a:gd name="T6" fmla="*/ 0 w 1359"/>
                <a:gd name="T7" fmla="*/ 279 h 564"/>
                <a:gd name="T8" fmla="*/ 629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9" y="0"/>
                  </a:moveTo>
                  <a:lnTo>
                    <a:pt x="1359" y="285"/>
                  </a:lnTo>
                  <a:lnTo>
                    <a:pt x="730" y="564"/>
                  </a:lnTo>
                  <a:lnTo>
                    <a:pt x="0" y="279"/>
                  </a:lnTo>
                  <a:lnTo>
                    <a:pt x="62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4" name="Freeform 16"/>
            <p:cNvSpPr>
              <a:spLocks/>
            </p:cNvSpPr>
            <p:nvPr/>
          </p:nvSpPr>
          <p:spPr bwMode="auto">
            <a:xfrm>
              <a:off x="250" y="1389"/>
              <a:ext cx="1359" cy="564"/>
            </a:xfrm>
            <a:custGeom>
              <a:avLst/>
              <a:gdLst>
                <a:gd name="T0" fmla="*/ 628 w 1359"/>
                <a:gd name="T1" fmla="*/ 0 h 564"/>
                <a:gd name="T2" fmla="*/ 1359 w 1359"/>
                <a:gd name="T3" fmla="*/ 285 h 564"/>
                <a:gd name="T4" fmla="*/ 730 w 1359"/>
                <a:gd name="T5" fmla="*/ 564 h 564"/>
                <a:gd name="T6" fmla="*/ 0 w 1359"/>
                <a:gd name="T7" fmla="*/ 279 h 564"/>
                <a:gd name="T8" fmla="*/ 628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8" y="0"/>
                  </a:moveTo>
                  <a:lnTo>
                    <a:pt x="1359" y="285"/>
                  </a:lnTo>
                  <a:lnTo>
                    <a:pt x="730" y="564"/>
                  </a:lnTo>
                  <a:lnTo>
                    <a:pt x="0" y="279"/>
                  </a:lnTo>
                  <a:lnTo>
                    <a:pt x="628" y="0"/>
                  </a:lnTo>
                  <a:close/>
                </a:path>
              </a:pathLst>
            </a:custGeom>
            <a:solidFill>
              <a:srgbClr val="E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5" name="Freeform 17"/>
            <p:cNvSpPr>
              <a:spLocks/>
            </p:cNvSpPr>
            <p:nvPr/>
          </p:nvSpPr>
          <p:spPr bwMode="auto">
            <a:xfrm>
              <a:off x="102" y="1389"/>
              <a:ext cx="1359" cy="564"/>
            </a:xfrm>
            <a:custGeom>
              <a:avLst/>
              <a:gdLst>
                <a:gd name="T0" fmla="*/ 628 w 1359"/>
                <a:gd name="T1" fmla="*/ 0 h 564"/>
                <a:gd name="T2" fmla="*/ 1359 w 1359"/>
                <a:gd name="T3" fmla="*/ 285 h 564"/>
                <a:gd name="T4" fmla="*/ 730 w 1359"/>
                <a:gd name="T5" fmla="*/ 564 h 564"/>
                <a:gd name="T6" fmla="*/ 0 w 1359"/>
                <a:gd name="T7" fmla="*/ 279 h 564"/>
                <a:gd name="T8" fmla="*/ 628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8" y="0"/>
                  </a:moveTo>
                  <a:lnTo>
                    <a:pt x="1359" y="285"/>
                  </a:lnTo>
                  <a:lnTo>
                    <a:pt x="730" y="564"/>
                  </a:lnTo>
                  <a:lnTo>
                    <a:pt x="0" y="279"/>
                  </a:lnTo>
                  <a:lnTo>
                    <a:pt x="628" y="0"/>
                  </a:lnTo>
                  <a:close/>
                </a:path>
              </a:pathLst>
            </a:custGeom>
            <a:solidFill>
              <a:srgbClr val="FFCCFF"/>
            </a:solidFill>
            <a:ln w="14288">
              <a:solidFill>
                <a:srgbClr val="A64CFF"/>
              </a:solidFill>
              <a:prstDash val="solid"/>
              <a:round/>
              <a:headEnd/>
              <a:tailEnd/>
            </a:ln>
          </p:spPr>
          <p:txBody>
            <a:bodyPr/>
            <a:lstStyle/>
            <a:p>
              <a:endParaRPr lang="en-US"/>
            </a:p>
          </p:txBody>
        </p:sp>
        <p:sp>
          <p:nvSpPr>
            <p:cNvPr id="51216" name="Freeform 18"/>
            <p:cNvSpPr>
              <a:spLocks/>
            </p:cNvSpPr>
            <p:nvPr/>
          </p:nvSpPr>
          <p:spPr bwMode="auto">
            <a:xfrm>
              <a:off x="111" y="1389"/>
              <a:ext cx="1359" cy="570"/>
            </a:xfrm>
            <a:custGeom>
              <a:avLst/>
              <a:gdLst>
                <a:gd name="T0" fmla="*/ 629 w 1359"/>
                <a:gd name="T1" fmla="*/ 0 h 570"/>
                <a:gd name="T2" fmla="*/ 1359 w 1359"/>
                <a:gd name="T3" fmla="*/ 285 h 570"/>
                <a:gd name="T4" fmla="*/ 721 w 1359"/>
                <a:gd name="T5" fmla="*/ 570 h 570"/>
                <a:gd name="T6" fmla="*/ 0 w 1359"/>
                <a:gd name="T7" fmla="*/ 279 h 570"/>
                <a:gd name="T8" fmla="*/ 629 w 1359"/>
                <a:gd name="T9" fmla="*/ 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70">
                  <a:moveTo>
                    <a:pt x="629" y="0"/>
                  </a:moveTo>
                  <a:lnTo>
                    <a:pt x="1359" y="285"/>
                  </a:lnTo>
                  <a:lnTo>
                    <a:pt x="721" y="570"/>
                  </a:lnTo>
                  <a:lnTo>
                    <a:pt x="0" y="279"/>
                  </a:lnTo>
                  <a:lnTo>
                    <a:pt x="629" y="0"/>
                  </a:lnTo>
                  <a:close/>
                </a:path>
              </a:pathLst>
            </a:custGeom>
            <a:noFill/>
            <a:ln w="14288">
              <a:solidFill>
                <a:srgbClr val="A6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7" name="Freeform 19"/>
            <p:cNvSpPr>
              <a:spLocks/>
            </p:cNvSpPr>
            <p:nvPr/>
          </p:nvSpPr>
          <p:spPr bwMode="auto">
            <a:xfrm>
              <a:off x="2358" y="2899"/>
              <a:ext cx="1368" cy="564"/>
            </a:xfrm>
            <a:custGeom>
              <a:avLst/>
              <a:gdLst>
                <a:gd name="T0" fmla="*/ 638 w 1368"/>
                <a:gd name="T1" fmla="*/ 0 h 564"/>
                <a:gd name="T2" fmla="*/ 1368 w 1368"/>
                <a:gd name="T3" fmla="*/ 285 h 564"/>
                <a:gd name="T4" fmla="*/ 730 w 1368"/>
                <a:gd name="T5" fmla="*/ 564 h 564"/>
                <a:gd name="T6" fmla="*/ 0 w 1368"/>
                <a:gd name="T7" fmla="*/ 279 h 564"/>
                <a:gd name="T8" fmla="*/ 638 w 1368"/>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8" h="564">
                  <a:moveTo>
                    <a:pt x="638" y="0"/>
                  </a:moveTo>
                  <a:lnTo>
                    <a:pt x="1368" y="285"/>
                  </a:lnTo>
                  <a:lnTo>
                    <a:pt x="730" y="564"/>
                  </a:lnTo>
                  <a:lnTo>
                    <a:pt x="0" y="279"/>
                  </a:lnTo>
                  <a:lnTo>
                    <a:pt x="63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8" name="Freeform 20"/>
            <p:cNvSpPr>
              <a:spLocks/>
            </p:cNvSpPr>
            <p:nvPr/>
          </p:nvSpPr>
          <p:spPr bwMode="auto">
            <a:xfrm>
              <a:off x="2311" y="2871"/>
              <a:ext cx="1369" cy="564"/>
            </a:xfrm>
            <a:custGeom>
              <a:avLst/>
              <a:gdLst>
                <a:gd name="T0" fmla="*/ 638 w 1369"/>
                <a:gd name="T1" fmla="*/ 0 h 564"/>
                <a:gd name="T2" fmla="*/ 1369 w 1369"/>
                <a:gd name="T3" fmla="*/ 285 h 564"/>
                <a:gd name="T4" fmla="*/ 731 w 1369"/>
                <a:gd name="T5" fmla="*/ 564 h 564"/>
                <a:gd name="T6" fmla="*/ 0 w 1369"/>
                <a:gd name="T7" fmla="*/ 279 h 564"/>
                <a:gd name="T8" fmla="*/ 638 w 136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564">
                  <a:moveTo>
                    <a:pt x="638" y="0"/>
                  </a:moveTo>
                  <a:lnTo>
                    <a:pt x="1369" y="285"/>
                  </a:lnTo>
                  <a:lnTo>
                    <a:pt x="731" y="564"/>
                  </a:lnTo>
                  <a:lnTo>
                    <a:pt x="0" y="279"/>
                  </a:lnTo>
                  <a:lnTo>
                    <a:pt x="638" y="0"/>
                  </a:lnTo>
                  <a:close/>
                </a:path>
              </a:pathLst>
            </a:custGeom>
            <a:solidFill>
              <a:srgbClr val="E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9" name="Freeform 21"/>
            <p:cNvSpPr>
              <a:spLocks/>
            </p:cNvSpPr>
            <p:nvPr/>
          </p:nvSpPr>
          <p:spPr bwMode="auto">
            <a:xfrm>
              <a:off x="2173" y="2871"/>
              <a:ext cx="1359" cy="564"/>
            </a:xfrm>
            <a:custGeom>
              <a:avLst/>
              <a:gdLst>
                <a:gd name="T0" fmla="*/ 628 w 1359"/>
                <a:gd name="T1" fmla="*/ 0 h 564"/>
                <a:gd name="T2" fmla="*/ 1359 w 1359"/>
                <a:gd name="T3" fmla="*/ 285 h 564"/>
                <a:gd name="T4" fmla="*/ 730 w 1359"/>
                <a:gd name="T5" fmla="*/ 564 h 564"/>
                <a:gd name="T6" fmla="*/ 0 w 1359"/>
                <a:gd name="T7" fmla="*/ 279 h 564"/>
                <a:gd name="T8" fmla="*/ 628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8" y="0"/>
                  </a:moveTo>
                  <a:lnTo>
                    <a:pt x="1359" y="285"/>
                  </a:lnTo>
                  <a:lnTo>
                    <a:pt x="730" y="564"/>
                  </a:lnTo>
                  <a:lnTo>
                    <a:pt x="0" y="279"/>
                  </a:lnTo>
                  <a:lnTo>
                    <a:pt x="628" y="0"/>
                  </a:lnTo>
                  <a:close/>
                </a:path>
              </a:pathLst>
            </a:custGeom>
            <a:solidFill>
              <a:srgbClr val="FFCCFF"/>
            </a:solidFill>
            <a:ln w="14288">
              <a:solidFill>
                <a:srgbClr val="A64CFF"/>
              </a:solidFill>
              <a:prstDash val="solid"/>
              <a:round/>
              <a:headEnd/>
              <a:tailEnd/>
            </a:ln>
          </p:spPr>
          <p:txBody>
            <a:bodyPr/>
            <a:lstStyle/>
            <a:p>
              <a:endParaRPr lang="en-US"/>
            </a:p>
          </p:txBody>
        </p:sp>
        <p:sp>
          <p:nvSpPr>
            <p:cNvPr id="51220" name="Freeform 22"/>
            <p:cNvSpPr>
              <a:spLocks/>
            </p:cNvSpPr>
            <p:nvPr/>
          </p:nvSpPr>
          <p:spPr bwMode="auto">
            <a:xfrm>
              <a:off x="2182" y="2871"/>
              <a:ext cx="1359" cy="570"/>
            </a:xfrm>
            <a:custGeom>
              <a:avLst/>
              <a:gdLst>
                <a:gd name="T0" fmla="*/ 629 w 1359"/>
                <a:gd name="T1" fmla="*/ 0 h 570"/>
                <a:gd name="T2" fmla="*/ 1359 w 1359"/>
                <a:gd name="T3" fmla="*/ 285 h 570"/>
                <a:gd name="T4" fmla="*/ 721 w 1359"/>
                <a:gd name="T5" fmla="*/ 570 h 570"/>
                <a:gd name="T6" fmla="*/ 0 w 1359"/>
                <a:gd name="T7" fmla="*/ 279 h 570"/>
                <a:gd name="T8" fmla="*/ 629 w 1359"/>
                <a:gd name="T9" fmla="*/ 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70">
                  <a:moveTo>
                    <a:pt x="629" y="0"/>
                  </a:moveTo>
                  <a:lnTo>
                    <a:pt x="1359" y="285"/>
                  </a:lnTo>
                  <a:lnTo>
                    <a:pt x="721" y="570"/>
                  </a:lnTo>
                  <a:lnTo>
                    <a:pt x="0" y="279"/>
                  </a:lnTo>
                  <a:lnTo>
                    <a:pt x="629" y="0"/>
                  </a:lnTo>
                  <a:close/>
                </a:path>
              </a:pathLst>
            </a:custGeom>
            <a:noFill/>
            <a:ln w="14288">
              <a:solidFill>
                <a:srgbClr val="A6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Freeform 23"/>
            <p:cNvSpPr>
              <a:spLocks/>
            </p:cNvSpPr>
            <p:nvPr/>
          </p:nvSpPr>
          <p:spPr bwMode="auto">
            <a:xfrm>
              <a:off x="4096" y="2899"/>
              <a:ext cx="1368" cy="564"/>
            </a:xfrm>
            <a:custGeom>
              <a:avLst/>
              <a:gdLst>
                <a:gd name="T0" fmla="*/ 638 w 1368"/>
                <a:gd name="T1" fmla="*/ 0 h 564"/>
                <a:gd name="T2" fmla="*/ 1368 w 1368"/>
                <a:gd name="T3" fmla="*/ 285 h 564"/>
                <a:gd name="T4" fmla="*/ 730 w 1368"/>
                <a:gd name="T5" fmla="*/ 564 h 564"/>
                <a:gd name="T6" fmla="*/ 0 w 1368"/>
                <a:gd name="T7" fmla="*/ 279 h 564"/>
                <a:gd name="T8" fmla="*/ 638 w 1368"/>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8" h="564">
                  <a:moveTo>
                    <a:pt x="638" y="0"/>
                  </a:moveTo>
                  <a:lnTo>
                    <a:pt x="1368" y="285"/>
                  </a:lnTo>
                  <a:lnTo>
                    <a:pt x="730" y="564"/>
                  </a:lnTo>
                  <a:lnTo>
                    <a:pt x="0" y="279"/>
                  </a:lnTo>
                  <a:lnTo>
                    <a:pt x="63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2" name="Freeform 24"/>
            <p:cNvSpPr>
              <a:spLocks/>
            </p:cNvSpPr>
            <p:nvPr/>
          </p:nvSpPr>
          <p:spPr bwMode="auto">
            <a:xfrm>
              <a:off x="4050" y="2871"/>
              <a:ext cx="1368" cy="564"/>
            </a:xfrm>
            <a:custGeom>
              <a:avLst/>
              <a:gdLst>
                <a:gd name="T0" fmla="*/ 638 w 1368"/>
                <a:gd name="T1" fmla="*/ 0 h 564"/>
                <a:gd name="T2" fmla="*/ 1368 w 1368"/>
                <a:gd name="T3" fmla="*/ 285 h 564"/>
                <a:gd name="T4" fmla="*/ 730 w 1368"/>
                <a:gd name="T5" fmla="*/ 564 h 564"/>
                <a:gd name="T6" fmla="*/ 0 w 1368"/>
                <a:gd name="T7" fmla="*/ 279 h 564"/>
                <a:gd name="T8" fmla="*/ 638 w 1368"/>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8" h="564">
                  <a:moveTo>
                    <a:pt x="638" y="0"/>
                  </a:moveTo>
                  <a:lnTo>
                    <a:pt x="1368" y="285"/>
                  </a:lnTo>
                  <a:lnTo>
                    <a:pt x="730" y="564"/>
                  </a:lnTo>
                  <a:lnTo>
                    <a:pt x="0" y="279"/>
                  </a:lnTo>
                  <a:lnTo>
                    <a:pt x="638" y="0"/>
                  </a:lnTo>
                  <a:close/>
                </a:path>
              </a:pathLst>
            </a:custGeom>
            <a:solidFill>
              <a:srgbClr val="E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3" name="Freeform 25"/>
            <p:cNvSpPr>
              <a:spLocks/>
            </p:cNvSpPr>
            <p:nvPr/>
          </p:nvSpPr>
          <p:spPr bwMode="auto">
            <a:xfrm>
              <a:off x="3911" y="2871"/>
              <a:ext cx="1359" cy="564"/>
            </a:xfrm>
            <a:custGeom>
              <a:avLst/>
              <a:gdLst>
                <a:gd name="T0" fmla="*/ 629 w 1359"/>
                <a:gd name="T1" fmla="*/ 0 h 564"/>
                <a:gd name="T2" fmla="*/ 1359 w 1359"/>
                <a:gd name="T3" fmla="*/ 285 h 564"/>
                <a:gd name="T4" fmla="*/ 730 w 1359"/>
                <a:gd name="T5" fmla="*/ 564 h 564"/>
                <a:gd name="T6" fmla="*/ 0 w 1359"/>
                <a:gd name="T7" fmla="*/ 279 h 564"/>
                <a:gd name="T8" fmla="*/ 629 w 1359"/>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64">
                  <a:moveTo>
                    <a:pt x="629" y="0"/>
                  </a:moveTo>
                  <a:lnTo>
                    <a:pt x="1359" y="285"/>
                  </a:lnTo>
                  <a:lnTo>
                    <a:pt x="730" y="564"/>
                  </a:lnTo>
                  <a:lnTo>
                    <a:pt x="0" y="279"/>
                  </a:lnTo>
                  <a:lnTo>
                    <a:pt x="629" y="0"/>
                  </a:lnTo>
                  <a:close/>
                </a:path>
              </a:pathLst>
            </a:custGeom>
            <a:solidFill>
              <a:srgbClr val="FFCCFF"/>
            </a:solidFill>
            <a:ln w="14288">
              <a:solidFill>
                <a:srgbClr val="A64CFF"/>
              </a:solidFill>
              <a:prstDash val="solid"/>
              <a:round/>
              <a:headEnd/>
              <a:tailEnd/>
            </a:ln>
          </p:spPr>
          <p:txBody>
            <a:bodyPr/>
            <a:lstStyle/>
            <a:p>
              <a:endParaRPr lang="en-US"/>
            </a:p>
          </p:txBody>
        </p:sp>
        <p:sp>
          <p:nvSpPr>
            <p:cNvPr id="51224" name="Freeform 26"/>
            <p:cNvSpPr>
              <a:spLocks/>
            </p:cNvSpPr>
            <p:nvPr/>
          </p:nvSpPr>
          <p:spPr bwMode="auto">
            <a:xfrm>
              <a:off x="3920" y="2871"/>
              <a:ext cx="1359" cy="570"/>
            </a:xfrm>
            <a:custGeom>
              <a:avLst/>
              <a:gdLst>
                <a:gd name="T0" fmla="*/ 629 w 1359"/>
                <a:gd name="T1" fmla="*/ 0 h 570"/>
                <a:gd name="T2" fmla="*/ 1359 w 1359"/>
                <a:gd name="T3" fmla="*/ 285 h 570"/>
                <a:gd name="T4" fmla="*/ 721 w 1359"/>
                <a:gd name="T5" fmla="*/ 570 h 570"/>
                <a:gd name="T6" fmla="*/ 0 w 1359"/>
                <a:gd name="T7" fmla="*/ 279 h 570"/>
                <a:gd name="T8" fmla="*/ 629 w 1359"/>
                <a:gd name="T9" fmla="*/ 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570">
                  <a:moveTo>
                    <a:pt x="629" y="0"/>
                  </a:moveTo>
                  <a:lnTo>
                    <a:pt x="1359" y="285"/>
                  </a:lnTo>
                  <a:lnTo>
                    <a:pt x="721" y="570"/>
                  </a:lnTo>
                  <a:lnTo>
                    <a:pt x="0" y="279"/>
                  </a:lnTo>
                  <a:lnTo>
                    <a:pt x="629" y="0"/>
                  </a:lnTo>
                  <a:close/>
                </a:path>
              </a:pathLst>
            </a:custGeom>
            <a:noFill/>
            <a:ln w="14288">
              <a:solidFill>
                <a:srgbClr val="A64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5" name="Rectangle 27"/>
            <p:cNvSpPr>
              <a:spLocks noChangeArrowheads="1"/>
            </p:cNvSpPr>
            <p:nvPr/>
          </p:nvSpPr>
          <p:spPr bwMode="auto">
            <a:xfrm>
              <a:off x="3976" y="1651"/>
              <a:ext cx="1516" cy="59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26" name="Rectangle 28"/>
            <p:cNvSpPr>
              <a:spLocks noChangeArrowheads="1"/>
            </p:cNvSpPr>
            <p:nvPr/>
          </p:nvSpPr>
          <p:spPr bwMode="auto">
            <a:xfrm>
              <a:off x="3929" y="1623"/>
              <a:ext cx="1517" cy="598"/>
            </a:xfrm>
            <a:prstGeom prst="rect">
              <a:avLst/>
            </a:prstGeom>
            <a:solidFill>
              <a:srgbClr val="E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27" name="Rectangle 29"/>
            <p:cNvSpPr>
              <a:spLocks noChangeArrowheads="1"/>
            </p:cNvSpPr>
            <p:nvPr/>
          </p:nvSpPr>
          <p:spPr bwMode="auto">
            <a:xfrm>
              <a:off x="3822" y="1558"/>
              <a:ext cx="1509" cy="591"/>
            </a:xfrm>
            <a:prstGeom prst="rect">
              <a:avLst/>
            </a:prstGeom>
            <a:solidFill>
              <a:srgbClr val="FFCCFF"/>
            </a:solidFill>
            <a:ln w="14288">
              <a:solidFill>
                <a:srgbClr val="A64CFF"/>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28" name="Rectangle 30"/>
            <p:cNvSpPr>
              <a:spLocks noChangeArrowheads="1"/>
            </p:cNvSpPr>
            <p:nvPr/>
          </p:nvSpPr>
          <p:spPr bwMode="auto">
            <a:xfrm>
              <a:off x="2293" y="3680"/>
              <a:ext cx="1516" cy="29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29" name="Rectangle 31"/>
            <p:cNvSpPr>
              <a:spLocks noChangeArrowheads="1"/>
            </p:cNvSpPr>
            <p:nvPr/>
          </p:nvSpPr>
          <p:spPr bwMode="auto">
            <a:xfrm>
              <a:off x="2247" y="3651"/>
              <a:ext cx="1516" cy="291"/>
            </a:xfrm>
            <a:prstGeom prst="rect">
              <a:avLst/>
            </a:prstGeom>
            <a:solidFill>
              <a:srgbClr val="E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30" name="Rectangle 32"/>
            <p:cNvSpPr>
              <a:spLocks noChangeArrowheads="1"/>
            </p:cNvSpPr>
            <p:nvPr/>
          </p:nvSpPr>
          <p:spPr bwMode="auto">
            <a:xfrm>
              <a:off x="2177" y="3621"/>
              <a:ext cx="1508" cy="277"/>
            </a:xfrm>
            <a:prstGeom prst="rect">
              <a:avLst/>
            </a:prstGeom>
            <a:solidFill>
              <a:srgbClr val="FFCCFF"/>
            </a:solidFill>
            <a:ln w="14288">
              <a:solidFill>
                <a:srgbClr val="A64CFF"/>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31" name="Rectangle 33"/>
            <p:cNvSpPr>
              <a:spLocks noChangeArrowheads="1"/>
            </p:cNvSpPr>
            <p:nvPr/>
          </p:nvSpPr>
          <p:spPr bwMode="auto">
            <a:xfrm>
              <a:off x="4170" y="3680"/>
              <a:ext cx="1516" cy="29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32" name="Rectangle 34"/>
            <p:cNvSpPr>
              <a:spLocks noChangeArrowheads="1"/>
            </p:cNvSpPr>
            <p:nvPr/>
          </p:nvSpPr>
          <p:spPr bwMode="auto">
            <a:xfrm>
              <a:off x="4124" y="3651"/>
              <a:ext cx="1516" cy="291"/>
            </a:xfrm>
            <a:prstGeom prst="rect">
              <a:avLst/>
            </a:prstGeom>
            <a:solidFill>
              <a:srgbClr val="E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1233" name="Rectangle 35"/>
            <p:cNvSpPr>
              <a:spLocks noChangeArrowheads="1"/>
            </p:cNvSpPr>
            <p:nvPr/>
          </p:nvSpPr>
          <p:spPr bwMode="auto">
            <a:xfrm>
              <a:off x="4054" y="3621"/>
              <a:ext cx="1508" cy="277"/>
            </a:xfrm>
            <a:prstGeom prst="rect">
              <a:avLst/>
            </a:prstGeom>
            <a:solidFill>
              <a:srgbClr val="FFCCFF"/>
            </a:solidFill>
            <a:ln w="14288">
              <a:solidFill>
                <a:srgbClr val="A64CFF"/>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nvGrpSpPr>
            <p:cNvPr id="51234" name="Group 38"/>
            <p:cNvGrpSpPr>
              <a:grpSpLocks/>
            </p:cNvGrpSpPr>
            <p:nvPr/>
          </p:nvGrpSpPr>
          <p:grpSpPr bwMode="auto">
            <a:xfrm>
              <a:off x="3439" y="1663"/>
              <a:ext cx="370" cy="45"/>
              <a:chOff x="3439" y="1663"/>
              <a:chExt cx="370" cy="45"/>
            </a:xfrm>
          </p:grpSpPr>
          <p:sp>
            <p:nvSpPr>
              <p:cNvPr id="51303" name="Freeform 36"/>
              <p:cNvSpPr>
                <a:spLocks/>
              </p:cNvSpPr>
              <p:nvPr/>
            </p:nvSpPr>
            <p:spPr bwMode="auto">
              <a:xfrm>
                <a:off x="3707" y="1663"/>
                <a:ext cx="102" cy="45"/>
              </a:xfrm>
              <a:custGeom>
                <a:avLst/>
                <a:gdLst>
                  <a:gd name="T0" fmla="*/ 102 w 102"/>
                  <a:gd name="T1" fmla="*/ 23 h 45"/>
                  <a:gd name="T2" fmla="*/ 0 w 102"/>
                  <a:gd name="T3" fmla="*/ 45 h 45"/>
                  <a:gd name="T4" fmla="*/ 37 w 102"/>
                  <a:gd name="T5" fmla="*/ 23 h 45"/>
                  <a:gd name="T6" fmla="*/ 0 w 102"/>
                  <a:gd name="T7" fmla="*/ 0 h 45"/>
                  <a:gd name="T8" fmla="*/ 102 w 102"/>
                  <a:gd name="T9" fmla="*/ 23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5">
                    <a:moveTo>
                      <a:pt x="102" y="23"/>
                    </a:moveTo>
                    <a:lnTo>
                      <a:pt x="0" y="45"/>
                    </a:lnTo>
                    <a:lnTo>
                      <a:pt x="37" y="23"/>
                    </a:lnTo>
                    <a:lnTo>
                      <a:pt x="0" y="0"/>
                    </a:lnTo>
                    <a:lnTo>
                      <a:pt x="102" y="23"/>
                    </a:lnTo>
                    <a:close/>
                  </a:path>
                </a:pathLst>
              </a:custGeom>
              <a:solidFill>
                <a:srgbClr val="A64CFF"/>
              </a:solidFill>
              <a:ln w="14288">
                <a:solidFill>
                  <a:srgbClr val="A64CFF"/>
                </a:solidFill>
                <a:prstDash val="solid"/>
                <a:round/>
                <a:headEnd/>
                <a:tailEnd/>
              </a:ln>
            </p:spPr>
            <p:txBody>
              <a:bodyPr/>
              <a:lstStyle/>
              <a:p>
                <a:endParaRPr lang="en-US"/>
              </a:p>
            </p:txBody>
          </p:sp>
          <p:sp>
            <p:nvSpPr>
              <p:cNvPr id="51304" name="Line 37"/>
              <p:cNvSpPr>
                <a:spLocks noChangeShapeType="1"/>
              </p:cNvSpPr>
              <p:nvPr/>
            </p:nvSpPr>
            <p:spPr bwMode="auto">
              <a:xfrm>
                <a:off x="3439" y="1686"/>
                <a:ext cx="305" cy="1"/>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35" name="Group 41"/>
            <p:cNvGrpSpPr>
              <a:grpSpLocks/>
            </p:cNvGrpSpPr>
            <p:nvPr/>
          </p:nvGrpSpPr>
          <p:grpSpPr bwMode="auto">
            <a:xfrm>
              <a:off x="2644" y="1976"/>
              <a:ext cx="74" cy="165"/>
              <a:chOff x="2644" y="1976"/>
              <a:chExt cx="74" cy="165"/>
            </a:xfrm>
          </p:grpSpPr>
          <p:sp>
            <p:nvSpPr>
              <p:cNvPr id="51301" name="Freeform 39"/>
              <p:cNvSpPr>
                <a:spLocks/>
              </p:cNvSpPr>
              <p:nvPr/>
            </p:nvSpPr>
            <p:spPr bwMode="auto">
              <a:xfrm>
                <a:off x="2644" y="2079"/>
                <a:ext cx="74" cy="62"/>
              </a:xfrm>
              <a:custGeom>
                <a:avLst/>
                <a:gdLst>
                  <a:gd name="T0" fmla="*/ 37 w 74"/>
                  <a:gd name="T1" fmla="*/ 62 h 62"/>
                  <a:gd name="T2" fmla="*/ 0 w 74"/>
                  <a:gd name="T3" fmla="*/ 0 h 62"/>
                  <a:gd name="T4" fmla="*/ 37 w 74"/>
                  <a:gd name="T5" fmla="*/ 22 h 62"/>
                  <a:gd name="T6" fmla="*/ 74 w 74"/>
                  <a:gd name="T7" fmla="*/ 0 h 62"/>
                  <a:gd name="T8" fmla="*/ 37 w 74"/>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2">
                    <a:moveTo>
                      <a:pt x="37" y="62"/>
                    </a:moveTo>
                    <a:lnTo>
                      <a:pt x="0" y="0"/>
                    </a:lnTo>
                    <a:lnTo>
                      <a:pt x="37" y="22"/>
                    </a:lnTo>
                    <a:lnTo>
                      <a:pt x="74" y="0"/>
                    </a:lnTo>
                    <a:lnTo>
                      <a:pt x="37" y="62"/>
                    </a:lnTo>
                    <a:close/>
                  </a:path>
                </a:pathLst>
              </a:custGeom>
              <a:solidFill>
                <a:srgbClr val="A64CFF"/>
              </a:solidFill>
              <a:ln w="14288">
                <a:solidFill>
                  <a:srgbClr val="A64CFF"/>
                </a:solidFill>
                <a:prstDash val="solid"/>
                <a:round/>
                <a:headEnd/>
                <a:tailEnd/>
              </a:ln>
            </p:spPr>
            <p:txBody>
              <a:bodyPr/>
              <a:lstStyle/>
              <a:p>
                <a:endParaRPr lang="en-US"/>
              </a:p>
            </p:txBody>
          </p:sp>
          <p:sp>
            <p:nvSpPr>
              <p:cNvPr id="51302" name="Line 40"/>
              <p:cNvSpPr>
                <a:spLocks noChangeShapeType="1"/>
              </p:cNvSpPr>
              <p:nvPr/>
            </p:nvSpPr>
            <p:spPr bwMode="auto">
              <a:xfrm flipV="1">
                <a:off x="2681" y="1976"/>
                <a:ext cx="1" cy="125"/>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36" name="Group 44"/>
            <p:cNvGrpSpPr>
              <a:grpSpLocks/>
            </p:cNvGrpSpPr>
            <p:nvPr/>
          </p:nvGrpSpPr>
          <p:grpSpPr bwMode="auto">
            <a:xfrm>
              <a:off x="2755" y="2705"/>
              <a:ext cx="74" cy="171"/>
              <a:chOff x="2755" y="2705"/>
              <a:chExt cx="74" cy="171"/>
            </a:xfrm>
          </p:grpSpPr>
          <p:sp>
            <p:nvSpPr>
              <p:cNvPr id="51299" name="Freeform 42"/>
              <p:cNvSpPr>
                <a:spLocks/>
              </p:cNvSpPr>
              <p:nvPr/>
            </p:nvSpPr>
            <p:spPr bwMode="auto">
              <a:xfrm>
                <a:off x="2755" y="2814"/>
                <a:ext cx="74" cy="62"/>
              </a:xfrm>
              <a:custGeom>
                <a:avLst/>
                <a:gdLst>
                  <a:gd name="T0" fmla="*/ 37 w 74"/>
                  <a:gd name="T1" fmla="*/ 62 h 62"/>
                  <a:gd name="T2" fmla="*/ 0 w 74"/>
                  <a:gd name="T3" fmla="*/ 0 h 62"/>
                  <a:gd name="T4" fmla="*/ 37 w 74"/>
                  <a:gd name="T5" fmla="*/ 23 h 62"/>
                  <a:gd name="T6" fmla="*/ 74 w 74"/>
                  <a:gd name="T7" fmla="*/ 0 h 62"/>
                  <a:gd name="T8" fmla="*/ 37 w 74"/>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2">
                    <a:moveTo>
                      <a:pt x="37" y="62"/>
                    </a:moveTo>
                    <a:lnTo>
                      <a:pt x="0" y="0"/>
                    </a:lnTo>
                    <a:lnTo>
                      <a:pt x="37" y="23"/>
                    </a:lnTo>
                    <a:lnTo>
                      <a:pt x="74" y="0"/>
                    </a:lnTo>
                    <a:lnTo>
                      <a:pt x="37" y="62"/>
                    </a:lnTo>
                    <a:close/>
                  </a:path>
                </a:pathLst>
              </a:custGeom>
              <a:solidFill>
                <a:srgbClr val="A64CFF"/>
              </a:solidFill>
              <a:ln w="14288">
                <a:solidFill>
                  <a:srgbClr val="A64CFF"/>
                </a:solidFill>
                <a:prstDash val="solid"/>
                <a:round/>
                <a:headEnd/>
                <a:tailEnd/>
              </a:ln>
            </p:spPr>
            <p:txBody>
              <a:bodyPr/>
              <a:lstStyle/>
              <a:p>
                <a:endParaRPr lang="en-US"/>
              </a:p>
            </p:txBody>
          </p:sp>
          <p:sp>
            <p:nvSpPr>
              <p:cNvPr id="51300" name="Line 43"/>
              <p:cNvSpPr>
                <a:spLocks noChangeShapeType="1"/>
              </p:cNvSpPr>
              <p:nvPr/>
            </p:nvSpPr>
            <p:spPr bwMode="auto">
              <a:xfrm>
                <a:off x="2783" y="2705"/>
                <a:ext cx="9" cy="131"/>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37" name="Group 47"/>
            <p:cNvGrpSpPr>
              <a:grpSpLocks/>
            </p:cNvGrpSpPr>
            <p:nvPr/>
          </p:nvGrpSpPr>
          <p:grpSpPr bwMode="auto">
            <a:xfrm>
              <a:off x="3670" y="3127"/>
              <a:ext cx="241" cy="46"/>
              <a:chOff x="3670" y="3127"/>
              <a:chExt cx="241" cy="46"/>
            </a:xfrm>
          </p:grpSpPr>
          <p:sp>
            <p:nvSpPr>
              <p:cNvPr id="51297" name="Freeform 45"/>
              <p:cNvSpPr>
                <a:spLocks/>
              </p:cNvSpPr>
              <p:nvPr/>
            </p:nvSpPr>
            <p:spPr bwMode="auto">
              <a:xfrm>
                <a:off x="3809" y="3127"/>
                <a:ext cx="102" cy="46"/>
              </a:xfrm>
              <a:custGeom>
                <a:avLst/>
                <a:gdLst>
                  <a:gd name="T0" fmla="*/ 102 w 102"/>
                  <a:gd name="T1" fmla="*/ 23 h 46"/>
                  <a:gd name="T2" fmla="*/ 0 w 102"/>
                  <a:gd name="T3" fmla="*/ 46 h 46"/>
                  <a:gd name="T4" fmla="*/ 37 w 102"/>
                  <a:gd name="T5" fmla="*/ 23 h 46"/>
                  <a:gd name="T6" fmla="*/ 0 w 102"/>
                  <a:gd name="T7" fmla="*/ 0 h 46"/>
                  <a:gd name="T8" fmla="*/ 102 w 102"/>
                  <a:gd name="T9" fmla="*/ 23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6">
                    <a:moveTo>
                      <a:pt x="102" y="23"/>
                    </a:moveTo>
                    <a:lnTo>
                      <a:pt x="0" y="46"/>
                    </a:lnTo>
                    <a:lnTo>
                      <a:pt x="37" y="23"/>
                    </a:lnTo>
                    <a:lnTo>
                      <a:pt x="0" y="0"/>
                    </a:lnTo>
                    <a:lnTo>
                      <a:pt x="102" y="23"/>
                    </a:lnTo>
                    <a:close/>
                  </a:path>
                </a:pathLst>
              </a:custGeom>
              <a:solidFill>
                <a:srgbClr val="A64CFF"/>
              </a:solidFill>
              <a:ln w="14288">
                <a:solidFill>
                  <a:srgbClr val="A64CFF"/>
                </a:solidFill>
                <a:prstDash val="solid"/>
                <a:round/>
                <a:headEnd/>
                <a:tailEnd/>
              </a:ln>
            </p:spPr>
            <p:txBody>
              <a:bodyPr/>
              <a:lstStyle/>
              <a:p>
                <a:endParaRPr lang="en-US"/>
              </a:p>
            </p:txBody>
          </p:sp>
          <p:sp>
            <p:nvSpPr>
              <p:cNvPr id="51298" name="Line 46"/>
              <p:cNvSpPr>
                <a:spLocks noChangeShapeType="1"/>
              </p:cNvSpPr>
              <p:nvPr/>
            </p:nvSpPr>
            <p:spPr bwMode="auto">
              <a:xfrm>
                <a:off x="3670" y="3150"/>
                <a:ext cx="176" cy="1"/>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38" name="Group 50"/>
            <p:cNvGrpSpPr>
              <a:grpSpLocks/>
            </p:cNvGrpSpPr>
            <p:nvPr/>
          </p:nvGrpSpPr>
          <p:grpSpPr bwMode="auto">
            <a:xfrm>
              <a:off x="2866" y="3441"/>
              <a:ext cx="74" cy="176"/>
              <a:chOff x="2866" y="3441"/>
              <a:chExt cx="74" cy="176"/>
            </a:xfrm>
          </p:grpSpPr>
          <p:sp>
            <p:nvSpPr>
              <p:cNvPr id="51295" name="Freeform 48"/>
              <p:cNvSpPr>
                <a:spLocks/>
              </p:cNvSpPr>
              <p:nvPr/>
            </p:nvSpPr>
            <p:spPr bwMode="auto">
              <a:xfrm>
                <a:off x="2866" y="3554"/>
                <a:ext cx="74" cy="63"/>
              </a:xfrm>
              <a:custGeom>
                <a:avLst/>
                <a:gdLst>
                  <a:gd name="T0" fmla="*/ 37 w 74"/>
                  <a:gd name="T1" fmla="*/ 63 h 63"/>
                  <a:gd name="T2" fmla="*/ 0 w 74"/>
                  <a:gd name="T3" fmla="*/ 0 h 63"/>
                  <a:gd name="T4" fmla="*/ 37 w 74"/>
                  <a:gd name="T5" fmla="*/ 23 h 63"/>
                  <a:gd name="T6" fmla="*/ 74 w 74"/>
                  <a:gd name="T7" fmla="*/ 0 h 63"/>
                  <a:gd name="T8" fmla="*/ 37 w 74"/>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3">
                    <a:moveTo>
                      <a:pt x="37" y="63"/>
                    </a:moveTo>
                    <a:lnTo>
                      <a:pt x="0" y="0"/>
                    </a:lnTo>
                    <a:lnTo>
                      <a:pt x="37" y="23"/>
                    </a:lnTo>
                    <a:lnTo>
                      <a:pt x="74" y="0"/>
                    </a:lnTo>
                    <a:lnTo>
                      <a:pt x="37" y="63"/>
                    </a:lnTo>
                    <a:close/>
                  </a:path>
                </a:pathLst>
              </a:custGeom>
              <a:solidFill>
                <a:srgbClr val="A64CFF"/>
              </a:solidFill>
              <a:ln w="14288">
                <a:solidFill>
                  <a:srgbClr val="A64CFF"/>
                </a:solidFill>
                <a:prstDash val="solid"/>
                <a:round/>
                <a:headEnd/>
                <a:tailEnd/>
              </a:ln>
            </p:spPr>
            <p:txBody>
              <a:bodyPr/>
              <a:lstStyle/>
              <a:p>
                <a:endParaRPr lang="en-US"/>
              </a:p>
            </p:txBody>
          </p:sp>
          <p:sp>
            <p:nvSpPr>
              <p:cNvPr id="51296" name="Line 49"/>
              <p:cNvSpPr>
                <a:spLocks noChangeShapeType="1"/>
              </p:cNvSpPr>
              <p:nvPr/>
            </p:nvSpPr>
            <p:spPr bwMode="auto">
              <a:xfrm flipV="1">
                <a:off x="2903" y="3441"/>
                <a:ext cx="1" cy="136"/>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39" name="Group 53"/>
            <p:cNvGrpSpPr>
              <a:grpSpLocks/>
            </p:cNvGrpSpPr>
            <p:nvPr/>
          </p:nvGrpSpPr>
          <p:grpSpPr bwMode="auto">
            <a:xfrm>
              <a:off x="4604" y="3435"/>
              <a:ext cx="74" cy="182"/>
              <a:chOff x="4604" y="3435"/>
              <a:chExt cx="74" cy="182"/>
            </a:xfrm>
          </p:grpSpPr>
          <p:sp>
            <p:nvSpPr>
              <p:cNvPr id="51293" name="Freeform 51"/>
              <p:cNvSpPr>
                <a:spLocks/>
              </p:cNvSpPr>
              <p:nvPr/>
            </p:nvSpPr>
            <p:spPr bwMode="auto">
              <a:xfrm>
                <a:off x="4604" y="3554"/>
                <a:ext cx="74" cy="63"/>
              </a:xfrm>
              <a:custGeom>
                <a:avLst/>
                <a:gdLst>
                  <a:gd name="T0" fmla="*/ 37 w 74"/>
                  <a:gd name="T1" fmla="*/ 63 h 63"/>
                  <a:gd name="T2" fmla="*/ 0 w 74"/>
                  <a:gd name="T3" fmla="*/ 0 h 63"/>
                  <a:gd name="T4" fmla="*/ 37 w 74"/>
                  <a:gd name="T5" fmla="*/ 23 h 63"/>
                  <a:gd name="T6" fmla="*/ 74 w 74"/>
                  <a:gd name="T7" fmla="*/ 0 h 63"/>
                  <a:gd name="T8" fmla="*/ 37 w 74"/>
                  <a:gd name="T9" fmla="*/ 6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3">
                    <a:moveTo>
                      <a:pt x="37" y="63"/>
                    </a:moveTo>
                    <a:lnTo>
                      <a:pt x="0" y="0"/>
                    </a:lnTo>
                    <a:lnTo>
                      <a:pt x="37" y="23"/>
                    </a:lnTo>
                    <a:lnTo>
                      <a:pt x="74" y="0"/>
                    </a:lnTo>
                    <a:lnTo>
                      <a:pt x="37" y="63"/>
                    </a:lnTo>
                    <a:close/>
                  </a:path>
                </a:pathLst>
              </a:custGeom>
              <a:solidFill>
                <a:srgbClr val="A64CFF"/>
              </a:solidFill>
              <a:ln w="14288">
                <a:solidFill>
                  <a:srgbClr val="A64CFF"/>
                </a:solidFill>
                <a:prstDash val="solid"/>
                <a:round/>
                <a:headEnd/>
                <a:tailEnd/>
              </a:ln>
            </p:spPr>
            <p:txBody>
              <a:bodyPr/>
              <a:lstStyle/>
              <a:p>
                <a:endParaRPr lang="en-US"/>
              </a:p>
            </p:txBody>
          </p:sp>
          <p:sp>
            <p:nvSpPr>
              <p:cNvPr id="51294" name="Line 52"/>
              <p:cNvSpPr>
                <a:spLocks noChangeShapeType="1"/>
              </p:cNvSpPr>
              <p:nvPr/>
            </p:nvSpPr>
            <p:spPr bwMode="auto">
              <a:xfrm flipV="1">
                <a:off x="4641" y="3435"/>
                <a:ext cx="1" cy="142"/>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40" name="Group 56"/>
            <p:cNvGrpSpPr>
              <a:grpSpLocks/>
            </p:cNvGrpSpPr>
            <p:nvPr/>
          </p:nvGrpSpPr>
          <p:grpSpPr bwMode="auto">
            <a:xfrm>
              <a:off x="4484" y="2153"/>
              <a:ext cx="74" cy="718"/>
              <a:chOff x="4484" y="2153"/>
              <a:chExt cx="74" cy="718"/>
            </a:xfrm>
          </p:grpSpPr>
          <p:sp>
            <p:nvSpPr>
              <p:cNvPr id="51291" name="Freeform 54"/>
              <p:cNvSpPr>
                <a:spLocks/>
              </p:cNvSpPr>
              <p:nvPr/>
            </p:nvSpPr>
            <p:spPr bwMode="auto">
              <a:xfrm>
                <a:off x="4484" y="2153"/>
                <a:ext cx="74" cy="62"/>
              </a:xfrm>
              <a:custGeom>
                <a:avLst/>
                <a:gdLst>
                  <a:gd name="T0" fmla="*/ 37 w 74"/>
                  <a:gd name="T1" fmla="*/ 0 h 62"/>
                  <a:gd name="T2" fmla="*/ 74 w 74"/>
                  <a:gd name="T3" fmla="*/ 62 h 62"/>
                  <a:gd name="T4" fmla="*/ 37 w 74"/>
                  <a:gd name="T5" fmla="*/ 40 h 62"/>
                  <a:gd name="T6" fmla="*/ 0 w 74"/>
                  <a:gd name="T7" fmla="*/ 62 h 62"/>
                  <a:gd name="T8" fmla="*/ 37 w 74"/>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2">
                    <a:moveTo>
                      <a:pt x="37" y="0"/>
                    </a:moveTo>
                    <a:lnTo>
                      <a:pt x="74" y="62"/>
                    </a:lnTo>
                    <a:lnTo>
                      <a:pt x="37" y="40"/>
                    </a:lnTo>
                    <a:lnTo>
                      <a:pt x="0" y="62"/>
                    </a:lnTo>
                    <a:lnTo>
                      <a:pt x="37" y="0"/>
                    </a:lnTo>
                    <a:close/>
                  </a:path>
                </a:pathLst>
              </a:custGeom>
              <a:solidFill>
                <a:srgbClr val="A64CFF"/>
              </a:solidFill>
              <a:ln w="14288">
                <a:solidFill>
                  <a:srgbClr val="A64CFF"/>
                </a:solidFill>
                <a:prstDash val="solid"/>
                <a:round/>
                <a:headEnd/>
                <a:tailEnd/>
              </a:ln>
            </p:spPr>
            <p:txBody>
              <a:bodyPr/>
              <a:lstStyle/>
              <a:p>
                <a:endParaRPr lang="en-US"/>
              </a:p>
            </p:txBody>
          </p:sp>
          <p:sp>
            <p:nvSpPr>
              <p:cNvPr id="51292" name="Line 55"/>
              <p:cNvSpPr>
                <a:spLocks noChangeShapeType="1"/>
              </p:cNvSpPr>
              <p:nvPr/>
            </p:nvSpPr>
            <p:spPr bwMode="auto">
              <a:xfrm>
                <a:off x="4521" y="2193"/>
                <a:ext cx="1" cy="678"/>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41" name="Rectangle 57"/>
            <p:cNvSpPr>
              <a:spLocks noChangeArrowheads="1"/>
            </p:cNvSpPr>
            <p:nvPr/>
          </p:nvSpPr>
          <p:spPr bwMode="auto">
            <a:xfrm>
              <a:off x="3476" y="1595"/>
              <a:ext cx="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No</a:t>
              </a:r>
              <a:endParaRPr lang="en-US" altLang="en-US" sz="1800"/>
            </a:p>
          </p:txBody>
        </p:sp>
        <p:sp>
          <p:nvSpPr>
            <p:cNvPr id="51242" name="Rectangle 58"/>
            <p:cNvSpPr>
              <a:spLocks noChangeArrowheads="1"/>
            </p:cNvSpPr>
            <p:nvPr/>
          </p:nvSpPr>
          <p:spPr bwMode="auto">
            <a:xfrm>
              <a:off x="3634" y="3065"/>
              <a:ext cx="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No</a:t>
              </a:r>
              <a:endParaRPr lang="en-US" altLang="en-US" sz="1800"/>
            </a:p>
          </p:txBody>
        </p:sp>
        <p:sp>
          <p:nvSpPr>
            <p:cNvPr id="51243" name="Rectangle 59"/>
            <p:cNvSpPr>
              <a:spLocks noChangeArrowheads="1"/>
            </p:cNvSpPr>
            <p:nvPr/>
          </p:nvSpPr>
          <p:spPr bwMode="auto">
            <a:xfrm>
              <a:off x="4299" y="2757"/>
              <a:ext cx="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No</a:t>
              </a:r>
              <a:endParaRPr lang="en-US" altLang="en-US" sz="1800"/>
            </a:p>
          </p:txBody>
        </p:sp>
        <p:sp>
          <p:nvSpPr>
            <p:cNvPr id="51244" name="Rectangle 60"/>
            <p:cNvSpPr>
              <a:spLocks noChangeArrowheads="1"/>
            </p:cNvSpPr>
            <p:nvPr/>
          </p:nvSpPr>
          <p:spPr bwMode="auto">
            <a:xfrm>
              <a:off x="2478" y="1971"/>
              <a:ext cx="1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Yes</a:t>
              </a:r>
              <a:endParaRPr lang="en-US" altLang="en-US" sz="1800"/>
            </a:p>
          </p:txBody>
        </p:sp>
        <p:sp>
          <p:nvSpPr>
            <p:cNvPr id="51245" name="Rectangle 61"/>
            <p:cNvSpPr>
              <a:spLocks noChangeArrowheads="1"/>
            </p:cNvSpPr>
            <p:nvPr/>
          </p:nvSpPr>
          <p:spPr bwMode="auto">
            <a:xfrm>
              <a:off x="2552" y="2734"/>
              <a:ext cx="1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Yes</a:t>
              </a:r>
              <a:endParaRPr lang="en-US" altLang="en-US" sz="1800"/>
            </a:p>
          </p:txBody>
        </p:sp>
        <p:sp>
          <p:nvSpPr>
            <p:cNvPr id="51246" name="Rectangle 62"/>
            <p:cNvSpPr>
              <a:spLocks noChangeArrowheads="1"/>
            </p:cNvSpPr>
            <p:nvPr/>
          </p:nvSpPr>
          <p:spPr bwMode="auto">
            <a:xfrm>
              <a:off x="2681" y="3447"/>
              <a:ext cx="1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Yes</a:t>
              </a:r>
              <a:endParaRPr lang="en-US" altLang="en-US" sz="1800"/>
            </a:p>
          </p:txBody>
        </p:sp>
        <p:sp>
          <p:nvSpPr>
            <p:cNvPr id="51247" name="Rectangle 63"/>
            <p:cNvSpPr>
              <a:spLocks noChangeArrowheads="1"/>
            </p:cNvSpPr>
            <p:nvPr/>
          </p:nvSpPr>
          <p:spPr bwMode="auto">
            <a:xfrm>
              <a:off x="4410" y="3452"/>
              <a:ext cx="1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Yes</a:t>
              </a:r>
              <a:endParaRPr lang="en-US" altLang="en-US" sz="1800"/>
            </a:p>
          </p:txBody>
        </p:sp>
        <p:sp>
          <p:nvSpPr>
            <p:cNvPr id="51248" name="Rectangle 64"/>
            <p:cNvSpPr>
              <a:spLocks noChangeArrowheads="1"/>
            </p:cNvSpPr>
            <p:nvPr/>
          </p:nvSpPr>
          <p:spPr bwMode="auto">
            <a:xfrm>
              <a:off x="3920" y="1583"/>
              <a:ext cx="7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For unallowable activities, </a:t>
              </a:r>
              <a:endParaRPr lang="en-US" altLang="en-US" sz="1800"/>
            </a:p>
          </p:txBody>
        </p:sp>
        <p:sp>
          <p:nvSpPr>
            <p:cNvPr id="51249" name="Rectangle 65"/>
            <p:cNvSpPr>
              <a:spLocks noChangeArrowheads="1"/>
            </p:cNvSpPr>
            <p:nvPr/>
          </p:nvSpPr>
          <p:spPr bwMode="auto">
            <a:xfrm>
              <a:off x="3920" y="1645"/>
              <a:ext cx="8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charge to a designated non-</a:t>
              </a:r>
              <a:endParaRPr lang="en-US" altLang="en-US" sz="1800"/>
            </a:p>
          </p:txBody>
        </p:sp>
        <p:sp>
          <p:nvSpPr>
            <p:cNvPr id="51250" name="Rectangle 66"/>
            <p:cNvSpPr>
              <a:spLocks noChangeArrowheads="1"/>
            </p:cNvSpPr>
            <p:nvPr/>
          </p:nvSpPr>
          <p:spPr bwMode="auto">
            <a:xfrm>
              <a:off x="3920" y="1708"/>
              <a:ext cx="5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sponsored account. </a:t>
              </a:r>
              <a:endParaRPr lang="en-US" altLang="en-US" sz="1800"/>
            </a:p>
          </p:txBody>
        </p:sp>
        <p:sp>
          <p:nvSpPr>
            <p:cNvPr id="51251" name="Rectangle 67"/>
            <p:cNvSpPr>
              <a:spLocks noChangeArrowheads="1"/>
            </p:cNvSpPr>
            <p:nvPr/>
          </p:nvSpPr>
          <p:spPr bwMode="auto">
            <a:xfrm>
              <a:off x="3920" y="1771"/>
              <a:ext cx="7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For unallowable expenses, </a:t>
              </a:r>
              <a:endParaRPr lang="en-US" altLang="en-US" sz="1800"/>
            </a:p>
          </p:txBody>
        </p:sp>
        <p:sp>
          <p:nvSpPr>
            <p:cNvPr id="51252" name="Rectangle 68"/>
            <p:cNvSpPr>
              <a:spLocks noChangeArrowheads="1"/>
            </p:cNvSpPr>
            <p:nvPr/>
          </p:nvSpPr>
          <p:spPr bwMode="auto">
            <a:xfrm>
              <a:off x="3920" y="1833"/>
              <a:ext cx="7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charge to an unrestricted </a:t>
              </a:r>
              <a:endParaRPr lang="en-US" altLang="en-US" sz="1800"/>
            </a:p>
          </p:txBody>
        </p:sp>
        <p:sp>
          <p:nvSpPr>
            <p:cNvPr id="51253" name="Rectangle 69"/>
            <p:cNvSpPr>
              <a:spLocks noChangeArrowheads="1"/>
            </p:cNvSpPr>
            <p:nvPr/>
          </p:nvSpPr>
          <p:spPr bwMode="auto">
            <a:xfrm>
              <a:off x="3920" y="1896"/>
              <a:ext cx="7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non-federal fund using an </a:t>
              </a:r>
              <a:endParaRPr lang="en-US" altLang="en-US" sz="1800"/>
            </a:p>
          </p:txBody>
        </p:sp>
        <p:sp>
          <p:nvSpPr>
            <p:cNvPr id="51254" name="Rectangle 70"/>
            <p:cNvSpPr>
              <a:spLocks noChangeArrowheads="1"/>
            </p:cNvSpPr>
            <p:nvPr/>
          </p:nvSpPr>
          <p:spPr bwMode="auto">
            <a:xfrm>
              <a:off x="3920" y="1959"/>
              <a:ext cx="6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appropriate designated </a:t>
              </a:r>
              <a:endParaRPr lang="en-US" altLang="en-US" sz="1800"/>
            </a:p>
          </p:txBody>
        </p:sp>
        <p:sp>
          <p:nvSpPr>
            <p:cNvPr id="51255" name="Rectangle 71"/>
            <p:cNvSpPr>
              <a:spLocks noChangeArrowheads="1"/>
            </p:cNvSpPr>
            <p:nvPr/>
          </p:nvSpPr>
          <p:spPr bwMode="auto">
            <a:xfrm>
              <a:off x="3920" y="2021"/>
              <a:ext cx="3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object code.</a:t>
              </a:r>
              <a:endParaRPr lang="en-US" altLang="en-US" sz="1800"/>
            </a:p>
          </p:txBody>
        </p:sp>
        <p:sp>
          <p:nvSpPr>
            <p:cNvPr id="51256" name="Rectangle 72"/>
            <p:cNvSpPr>
              <a:spLocks noChangeArrowheads="1"/>
            </p:cNvSpPr>
            <p:nvPr/>
          </p:nvSpPr>
          <p:spPr bwMode="auto">
            <a:xfrm>
              <a:off x="2376" y="1605"/>
              <a:ext cx="3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Is the cost </a:t>
              </a:r>
              <a:endParaRPr lang="en-US" altLang="en-US" sz="1800"/>
            </a:p>
          </p:txBody>
        </p:sp>
        <p:sp>
          <p:nvSpPr>
            <p:cNvPr id="51257" name="Rectangle 73"/>
            <p:cNvSpPr>
              <a:spLocks noChangeArrowheads="1"/>
            </p:cNvSpPr>
            <p:nvPr/>
          </p:nvSpPr>
          <p:spPr bwMode="auto">
            <a:xfrm>
              <a:off x="2330" y="1668"/>
              <a:ext cx="3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reasonable?</a:t>
              </a:r>
              <a:endParaRPr lang="en-US" altLang="en-US" sz="1800"/>
            </a:p>
          </p:txBody>
        </p:sp>
        <p:sp>
          <p:nvSpPr>
            <p:cNvPr id="51258" name="Rectangle 74"/>
            <p:cNvSpPr>
              <a:spLocks noChangeArrowheads="1"/>
            </p:cNvSpPr>
            <p:nvPr/>
          </p:nvSpPr>
          <p:spPr bwMode="auto">
            <a:xfrm>
              <a:off x="2302" y="2340"/>
              <a:ext cx="55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Is the cost allowed </a:t>
              </a:r>
              <a:endParaRPr lang="en-US" altLang="en-US" sz="1800"/>
            </a:p>
          </p:txBody>
        </p:sp>
        <p:sp>
          <p:nvSpPr>
            <p:cNvPr id="51259" name="Rectangle 75"/>
            <p:cNvSpPr>
              <a:spLocks noChangeArrowheads="1"/>
            </p:cNvSpPr>
            <p:nvPr/>
          </p:nvSpPr>
          <p:spPr bwMode="auto">
            <a:xfrm>
              <a:off x="2182" y="2403"/>
              <a:ext cx="10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under Uniform Guidance or approved </a:t>
              </a:r>
              <a:endParaRPr lang="en-US" altLang="en-US" sz="1800"/>
            </a:p>
          </p:txBody>
        </p:sp>
        <p:sp>
          <p:nvSpPr>
            <p:cNvPr id="51260" name="Rectangle 76"/>
            <p:cNvSpPr>
              <a:spLocks noChangeArrowheads="1"/>
            </p:cNvSpPr>
            <p:nvPr/>
          </p:nvSpPr>
          <p:spPr bwMode="auto">
            <a:xfrm>
              <a:off x="2404" y="2466"/>
              <a:ext cx="4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 in the award?</a:t>
              </a:r>
              <a:endParaRPr lang="en-US" altLang="en-US" sz="1800"/>
            </a:p>
          </p:txBody>
        </p:sp>
        <p:sp>
          <p:nvSpPr>
            <p:cNvPr id="51261" name="Rectangle 77"/>
            <p:cNvSpPr>
              <a:spLocks noChangeArrowheads="1"/>
            </p:cNvSpPr>
            <p:nvPr/>
          </p:nvSpPr>
          <p:spPr bwMode="auto">
            <a:xfrm>
              <a:off x="2506" y="3007"/>
              <a:ext cx="4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Does the cost </a:t>
              </a:r>
              <a:endParaRPr lang="en-US" altLang="en-US" sz="1800"/>
            </a:p>
          </p:txBody>
        </p:sp>
        <p:sp>
          <p:nvSpPr>
            <p:cNvPr id="51262" name="Rectangle 78"/>
            <p:cNvSpPr>
              <a:spLocks noChangeArrowheads="1"/>
            </p:cNvSpPr>
            <p:nvPr/>
          </p:nvSpPr>
          <p:spPr bwMode="auto">
            <a:xfrm>
              <a:off x="2339" y="3070"/>
              <a:ext cx="10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meet Uniform Guidance direct cost</a:t>
              </a:r>
              <a:endParaRPr lang="en-US" altLang="en-US" sz="1800"/>
            </a:p>
          </p:txBody>
        </p:sp>
        <p:sp>
          <p:nvSpPr>
            <p:cNvPr id="51263" name="Rectangle 79"/>
            <p:cNvSpPr>
              <a:spLocks noChangeArrowheads="1"/>
            </p:cNvSpPr>
            <p:nvPr/>
          </p:nvSpPr>
          <p:spPr bwMode="auto">
            <a:xfrm>
              <a:off x="3301" y="307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 </a:t>
              </a:r>
              <a:endParaRPr lang="en-US" altLang="en-US" sz="1800"/>
            </a:p>
          </p:txBody>
        </p:sp>
        <p:sp>
          <p:nvSpPr>
            <p:cNvPr id="51264" name="Rectangle 80"/>
            <p:cNvSpPr>
              <a:spLocks noChangeArrowheads="1"/>
            </p:cNvSpPr>
            <p:nvPr/>
          </p:nvSpPr>
          <p:spPr bwMode="auto">
            <a:xfrm>
              <a:off x="2311" y="3132"/>
              <a:ext cx="6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definition or approved  </a:t>
              </a:r>
              <a:endParaRPr lang="en-US" altLang="en-US" sz="1800"/>
            </a:p>
          </p:txBody>
        </p:sp>
        <p:sp>
          <p:nvSpPr>
            <p:cNvPr id="51265" name="Rectangle 81"/>
            <p:cNvSpPr>
              <a:spLocks noChangeArrowheads="1"/>
            </p:cNvSpPr>
            <p:nvPr/>
          </p:nvSpPr>
          <p:spPr bwMode="auto">
            <a:xfrm>
              <a:off x="2506" y="3195"/>
              <a:ext cx="3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in the award?</a:t>
              </a:r>
              <a:endParaRPr lang="en-US" altLang="en-US" sz="1800"/>
            </a:p>
          </p:txBody>
        </p:sp>
        <p:sp>
          <p:nvSpPr>
            <p:cNvPr id="51266" name="Rectangle 82"/>
            <p:cNvSpPr>
              <a:spLocks noChangeArrowheads="1"/>
            </p:cNvSpPr>
            <p:nvPr/>
          </p:nvSpPr>
          <p:spPr bwMode="auto">
            <a:xfrm>
              <a:off x="4262" y="3047"/>
              <a:ext cx="4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Does the cost </a:t>
              </a:r>
              <a:endParaRPr lang="en-US" altLang="en-US" sz="1800"/>
            </a:p>
          </p:txBody>
        </p:sp>
        <p:sp>
          <p:nvSpPr>
            <p:cNvPr id="51267" name="Rectangle 83"/>
            <p:cNvSpPr>
              <a:spLocks noChangeArrowheads="1"/>
            </p:cNvSpPr>
            <p:nvPr/>
          </p:nvSpPr>
          <p:spPr bwMode="auto">
            <a:xfrm>
              <a:off x="4161" y="3110"/>
              <a:ext cx="9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meet Uniform Guidance indirect </a:t>
              </a:r>
              <a:endParaRPr lang="en-US" altLang="en-US" sz="1800"/>
            </a:p>
          </p:txBody>
        </p:sp>
        <p:sp>
          <p:nvSpPr>
            <p:cNvPr id="51268" name="Rectangle 84"/>
            <p:cNvSpPr>
              <a:spLocks noChangeArrowheads="1"/>
            </p:cNvSpPr>
            <p:nvPr/>
          </p:nvSpPr>
          <p:spPr bwMode="auto">
            <a:xfrm>
              <a:off x="4234" y="3172"/>
              <a:ext cx="4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cost definition?</a:t>
              </a:r>
              <a:endParaRPr lang="en-US" altLang="en-US" sz="1800"/>
            </a:p>
          </p:txBody>
        </p:sp>
        <p:sp>
          <p:nvSpPr>
            <p:cNvPr id="51269" name="Rectangle 85"/>
            <p:cNvSpPr>
              <a:spLocks noChangeArrowheads="1"/>
            </p:cNvSpPr>
            <p:nvPr/>
          </p:nvSpPr>
          <p:spPr bwMode="auto">
            <a:xfrm>
              <a:off x="2450" y="3651"/>
              <a:ext cx="6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Allowable direct cost. </a:t>
              </a:r>
              <a:endParaRPr lang="en-US" altLang="en-US" sz="1800"/>
            </a:p>
          </p:txBody>
        </p:sp>
        <p:sp>
          <p:nvSpPr>
            <p:cNvPr id="51270" name="Rectangle 86"/>
            <p:cNvSpPr>
              <a:spLocks noChangeArrowheads="1"/>
            </p:cNvSpPr>
            <p:nvPr/>
          </p:nvSpPr>
          <p:spPr bwMode="auto">
            <a:xfrm>
              <a:off x="2552" y="3714"/>
              <a:ext cx="4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Charge to award </a:t>
              </a:r>
              <a:endParaRPr lang="en-US" altLang="en-US" sz="1800"/>
            </a:p>
          </p:txBody>
        </p:sp>
        <p:sp>
          <p:nvSpPr>
            <p:cNvPr id="51271" name="Rectangle 87"/>
            <p:cNvSpPr>
              <a:spLocks noChangeArrowheads="1"/>
            </p:cNvSpPr>
            <p:nvPr/>
          </p:nvSpPr>
          <p:spPr bwMode="auto">
            <a:xfrm>
              <a:off x="2737" y="3776"/>
              <a:ext cx="2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account.</a:t>
              </a:r>
              <a:endParaRPr lang="en-US" altLang="en-US" sz="1800"/>
            </a:p>
          </p:txBody>
        </p:sp>
        <p:sp>
          <p:nvSpPr>
            <p:cNvPr id="51272" name="Rectangle 88"/>
            <p:cNvSpPr>
              <a:spLocks noChangeArrowheads="1"/>
            </p:cNvSpPr>
            <p:nvPr/>
          </p:nvSpPr>
          <p:spPr bwMode="auto">
            <a:xfrm>
              <a:off x="4308" y="3651"/>
              <a:ext cx="67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Allowable indirect cost. </a:t>
              </a:r>
              <a:endParaRPr lang="en-US" altLang="en-US" sz="1800"/>
            </a:p>
          </p:txBody>
        </p:sp>
        <p:sp>
          <p:nvSpPr>
            <p:cNvPr id="51273" name="Rectangle 89"/>
            <p:cNvSpPr>
              <a:spLocks noChangeArrowheads="1"/>
            </p:cNvSpPr>
            <p:nvPr/>
          </p:nvSpPr>
          <p:spPr bwMode="auto">
            <a:xfrm>
              <a:off x="4327" y="3714"/>
              <a:ext cx="6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Charge to department </a:t>
              </a:r>
              <a:endParaRPr lang="en-US" altLang="en-US" sz="1800"/>
            </a:p>
          </p:txBody>
        </p:sp>
        <p:sp>
          <p:nvSpPr>
            <p:cNvPr id="51274" name="Rectangle 90"/>
            <p:cNvSpPr>
              <a:spLocks noChangeArrowheads="1"/>
            </p:cNvSpPr>
            <p:nvPr/>
          </p:nvSpPr>
          <p:spPr bwMode="auto">
            <a:xfrm>
              <a:off x="4401" y="3776"/>
              <a:ext cx="5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operating account.</a:t>
              </a:r>
              <a:endParaRPr lang="en-US" altLang="en-US" sz="1800"/>
            </a:p>
          </p:txBody>
        </p:sp>
        <p:grpSp>
          <p:nvGrpSpPr>
            <p:cNvPr id="51275" name="Group 93"/>
            <p:cNvGrpSpPr>
              <a:grpSpLocks/>
            </p:cNvGrpSpPr>
            <p:nvPr/>
          </p:nvGrpSpPr>
          <p:grpSpPr bwMode="auto">
            <a:xfrm>
              <a:off x="4503" y="1292"/>
              <a:ext cx="74" cy="262"/>
              <a:chOff x="4503" y="1292"/>
              <a:chExt cx="74" cy="262"/>
            </a:xfrm>
          </p:grpSpPr>
          <p:sp>
            <p:nvSpPr>
              <p:cNvPr id="51289" name="Freeform 91"/>
              <p:cNvSpPr>
                <a:spLocks/>
              </p:cNvSpPr>
              <p:nvPr/>
            </p:nvSpPr>
            <p:spPr bwMode="auto">
              <a:xfrm>
                <a:off x="4503" y="1492"/>
                <a:ext cx="74" cy="62"/>
              </a:xfrm>
              <a:custGeom>
                <a:avLst/>
                <a:gdLst>
                  <a:gd name="T0" fmla="*/ 37 w 74"/>
                  <a:gd name="T1" fmla="*/ 62 h 62"/>
                  <a:gd name="T2" fmla="*/ 0 w 74"/>
                  <a:gd name="T3" fmla="*/ 0 h 62"/>
                  <a:gd name="T4" fmla="*/ 37 w 74"/>
                  <a:gd name="T5" fmla="*/ 23 h 62"/>
                  <a:gd name="T6" fmla="*/ 74 w 74"/>
                  <a:gd name="T7" fmla="*/ 0 h 62"/>
                  <a:gd name="T8" fmla="*/ 37 w 74"/>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2">
                    <a:moveTo>
                      <a:pt x="37" y="62"/>
                    </a:moveTo>
                    <a:lnTo>
                      <a:pt x="0" y="0"/>
                    </a:lnTo>
                    <a:lnTo>
                      <a:pt x="37" y="23"/>
                    </a:lnTo>
                    <a:lnTo>
                      <a:pt x="74" y="0"/>
                    </a:lnTo>
                    <a:lnTo>
                      <a:pt x="37" y="62"/>
                    </a:lnTo>
                    <a:close/>
                  </a:path>
                </a:pathLst>
              </a:custGeom>
              <a:solidFill>
                <a:srgbClr val="A64CFF"/>
              </a:solidFill>
              <a:ln w="14288">
                <a:solidFill>
                  <a:srgbClr val="A64CFF"/>
                </a:solidFill>
                <a:prstDash val="solid"/>
                <a:round/>
                <a:headEnd/>
                <a:tailEnd/>
              </a:ln>
            </p:spPr>
            <p:txBody>
              <a:bodyPr/>
              <a:lstStyle/>
              <a:p>
                <a:endParaRPr lang="en-US"/>
              </a:p>
            </p:txBody>
          </p:sp>
          <p:sp>
            <p:nvSpPr>
              <p:cNvPr id="51290" name="Line 92"/>
              <p:cNvSpPr>
                <a:spLocks noChangeShapeType="1"/>
              </p:cNvSpPr>
              <p:nvPr/>
            </p:nvSpPr>
            <p:spPr bwMode="auto">
              <a:xfrm flipV="1">
                <a:off x="4540" y="1292"/>
                <a:ext cx="1" cy="223"/>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76" name="Line 94"/>
            <p:cNvSpPr>
              <a:spLocks noChangeShapeType="1"/>
            </p:cNvSpPr>
            <p:nvPr/>
          </p:nvSpPr>
          <p:spPr bwMode="auto">
            <a:xfrm flipV="1">
              <a:off x="730" y="1287"/>
              <a:ext cx="9" cy="102"/>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7" name="Rectangle 95"/>
            <p:cNvSpPr>
              <a:spLocks noChangeArrowheads="1"/>
            </p:cNvSpPr>
            <p:nvPr/>
          </p:nvSpPr>
          <p:spPr bwMode="auto">
            <a:xfrm>
              <a:off x="573" y="1304"/>
              <a:ext cx="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No</a:t>
              </a:r>
              <a:endParaRPr lang="en-US" altLang="en-US" sz="1800"/>
            </a:p>
          </p:txBody>
        </p:sp>
        <p:sp>
          <p:nvSpPr>
            <p:cNvPr id="51278" name="Rectangle 96"/>
            <p:cNvSpPr>
              <a:spLocks noChangeArrowheads="1"/>
            </p:cNvSpPr>
            <p:nvPr/>
          </p:nvSpPr>
          <p:spPr bwMode="auto">
            <a:xfrm>
              <a:off x="1627" y="1595"/>
              <a:ext cx="1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Yes</a:t>
              </a:r>
              <a:endParaRPr lang="en-US" altLang="en-US" sz="1800"/>
            </a:p>
          </p:txBody>
        </p:sp>
        <p:sp>
          <p:nvSpPr>
            <p:cNvPr id="51279" name="Rectangle 97"/>
            <p:cNvSpPr>
              <a:spLocks noChangeArrowheads="1"/>
            </p:cNvSpPr>
            <p:nvPr/>
          </p:nvSpPr>
          <p:spPr bwMode="auto">
            <a:xfrm>
              <a:off x="536" y="1600"/>
              <a:ext cx="3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Is the cost </a:t>
              </a:r>
              <a:endParaRPr lang="en-US" altLang="en-US" sz="1800"/>
            </a:p>
          </p:txBody>
        </p:sp>
        <p:sp>
          <p:nvSpPr>
            <p:cNvPr id="51280" name="Rectangle 98"/>
            <p:cNvSpPr>
              <a:spLocks noChangeArrowheads="1"/>
            </p:cNvSpPr>
            <p:nvPr/>
          </p:nvSpPr>
          <p:spPr bwMode="auto">
            <a:xfrm>
              <a:off x="545" y="1662"/>
              <a:ext cx="2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800">
                  <a:solidFill>
                    <a:srgbClr val="4C0099"/>
                  </a:solidFill>
                  <a:latin typeface="Helvetica" panose="020B0604020202020204" pitchFamily="34" charset="0"/>
                </a:rPr>
                <a:t>allocable?</a:t>
              </a:r>
              <a:endParaRPr lang="en-US" altLang="en-US" sz="1800"/>
            </a:p>
          </p:txBody>
        </p:sp>
        <p:sp>
          <p:nvSpPr>
            <p:cNvPr id="51281" name="Line 99"/>
            <p:cNvSpPr>
              <a:spLocks noChangeShapeType="1"/>
            </p:cNvSpPr>
            <p:nvPr/>
          </p:nvSpPr>
          <p:spPr bwMode="auto">
            <a:xfrm>
              <a:off x="740" y="1287"/>
              <a:ext cx="3781" cy="1"/>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82" name="Group 102"/>
            <p:cNvGrpSpPr>
              <a:grpSpLocks/>
            </p:cNvGrpSpPr>
            <p:nvPr/>
          </p:nvGrpSpPr>
          <p:grpSpPr bwMode="auto">
            <a:xfrm>
              <a:off x="1627" y="1657"/>
              <a:ext cx="324" cy="46"/>
              <a:chOff x="1627" y="1657"/>
              <a:chExt cx="324" cy="46"/>
            </a:xfrm>
          </p:grpSpPr>
          <p:sp>
            <p:nvSpPr>
              <p:cNvPr id="51287" name="Freeform 100"/>
              <p:cNvSpPr>
                <a:spLocks/>
              </p:cNvSpPr>
              <p:nvPr/>
            </p:nvSpPr>
            <p:spPr bwMode="auto">
              <a:xfrm>
                <a:off x="1849" y="1657"/>
                <a:ext cx="102" cy="46"/>
              </a:xfrm>
              <a:custGeom>
                <a:avLst/>
                <a:gdLst>
                  <a:gd name="T0" fmla="*/ 102 w 102"/>
                  <a:gd name="T1" fmla="*/ 23 h 46"/>
                  <a:gd name="T2" fmla="*/ 0 w 102"/>
                  <a:gd name="T3" fmla="*/ 46 h 46"/>
                  <a:gd name="T4" fmla="*/ 37 w 102"/>
                  <a:gd name="T5" fmla="*/ 23 h 46"/>
                  <a:gd name="T6" fmla="*/ 0 w 102"/>
                  <a:gd name="T7" fmla="*/ 0 h 46"/>
                  <a:gd name="T8" fmla="*/ 102 w 102"/>
                  <a:gd name="T9" fmla="*/ 23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6">
                    <a:moveTo>
                      <a:pt x="102" y="23"/>
                    </a:moveTo>
                    <a:lnTo>
                      <a:pt x="0" y="46"/>
                    </a:lnTo>
                    <a:lnTo>
                      <a:pt x="37" y="23"/>
                    </a:lnTo>
                    <a:lnTo>
                      <a:pt x="0" y="0"/>
                    </a:lnTo>
                    <a:lnTo>
                      <a:pt x="102" y="23"/>
                    </a:lnTo>
                    <a:close/>
                  </a:path>
                </a:pathLst>
              </a:custGeom>
              <a:solidFill>
                <a:srgbClr val="A64CFF"/>
              </a:solidFill>
              <a:ln w="14288">
                <a:solidFill>
                  <a:srgbClr val="A64CFF"/>
                </a:solidFill>
                <a:prstDash val="solid"/>
                <a:round/>
                <a:headEnd/>
                <a:tailEnd/>
              </a:ln>
            </p:spPr>
            <p:txBody>
              <a:bodyPr/>
              <a:lstStyle/>
              <a:p>
                <a:endParaRPr lang="en-US"/>
              </a:p>
            </p:txBody>
          </p:sp>
          <p:sp>
            <p:nvSpPr>
              <p:cNvPr id="51288" name="Line 101"/>
              <p:cNvSpPr>
                <a:spLocks noChangeShapeType="1"/>
              </p:cNvSpPr>
              <p:nvPr/>
            </p:nvSpPr>
            <p:spPr bwMode="auto">
              <a:xfrm>
                <a:off x="1627" y="1680"/>
                <a:ext cx="259" cy="1"/>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83" name="Group 105"/>
            <p:cNvGrpSpPr>
              <a:grpSpLocks/>
            </p:cNvGrpSpPr>
            <p:nvPr/>
          </p:nvGrpSpPr>
          <p:grpSpPr bwMode="auto">
            <a:xfrm>
              <a:off x="3624" y="2432"/>
              <a:ext cx="897" cy="46"/>
              <a:chOff x="3624" y="2432"/>
              <a:chExt cx="897" cy="46"/>
            </a:xfrm>
          </p:grpSpPr>
          <p:sp>
            <p:nvSpPr>
              <p:cNvPr id="51285" name="Freeform 103"/>
              <p:cNvSpPr>
                <a:spLocks/>
              </p:cNvSpPr>
              <p:nvPr/>
            </p:nvSpPr>
            <p:spPr bwMode="auto">
              <a:xfrm>
                <a:off x="4419" y="2432"/>
                <a:ext cx="102" cy="46"/>
              </a:xfrm>
              <a:custGeom>
                <a:avLst/>
                <a:gdLst>
                  <a:gd name="T0" fmla="*/ 102 w 102"/>
                  <a:gd name="T1" fmla="*/ 23 h 46"/>
                  <a:gd name="T2" fmla="*/ 0 w 102"/>
                  <a:gd name="T3" fmla="*/ 46 h 46"/>
                  <a:gd name="T4" fmla="*/ 37 w 102"/>
                  <a:gd name="T5" fmla="*/ 23 h 46"/>
                  <a:gd name="T6" fmla="*/ 0 w 102"/>
                  <a:gd name="T7" fmla="*/ 0 h 46"/>
                  <a:gd name="T8" fmla="*/ 102 w 102"/>
                  <a:gd name="T9" fmla="*/ 23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6">
                    <a:moveTo>
                      <a:pt x="102" y="23"/>
                    </a:moveTo>
                    <a:lnTo>
                      <a:pt x="0" y="46"/>
                    </a:lnTo>
                    <a:lnTo>
                      <a:pt x="37" y="23"/>
                    </a:lnTo>
                    <a:lnTo>
                      <a:pt x="0" y="0"/>
                    </a:lnTo>
                    <a:lnTo>
                      <a:pt x="102" y="23"/>
                    </a:lnTo>
                    <a:close/>
                  </a:path>
                </a:pathLst>
              </a:custGeom>
              <a:solidFill>
                <a:srgbClr val="A64CFF"/>
              </a:solidFill>
              <a:ln w="14288">
                <a:solidFill>
                  <a:srgbClr val="A64CFF"/>
                </a:solidFill>
                <a:prstDash val="solid"/>
                <a:round/>
                <a:headEnd/>
                <a:tailEnd/>
              </a:ln>
            </p:spPr>
            <p:txBody>
              <a:bodyPr/>
              <a:lstStyle/>
              <a:p>
                <a:endParaRPr lang="en-US"/>
              </a:p>
            </p:txBody>
          </p:sp>
          <p:sp>
            <p:nvSpPr>
              <p:cNvPr id="51286" name="Line 104"/>
              <p:cNvSpPr>
                <a:spLocks noChangeShapeType="1"/>
              </p:cNvSpPr>
              <p:nvPr/>
            </p:nvSpPr>
            <p:spPr bwMode="auto">
              <a:xfrm>
                <a:off x="3624" y="2455"/>
                <a:ext cx="832" cy="1"/>
              </a:xfrm>
              <a:prstGeom prst="line">
                <a:avLst/>
              </a:prstGeom>
              <a:noFill/>
              <a:ln w="14288">
                <a:solidFill>
                  <a:srgbClr val="A64C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84" name="Rectangle 106"/>
            <p:cNvSpPr>
              <a:spLocks noChangeArrowheads="1"/>
            </p:cNvSpPr>
            <p:nvPr/>
          </p:nvSpPr>
          <p:spPr bwMode="auto">
            <a:xfrm>
              <a:off x="3587" y="2370"/>
              <a:ext cx="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900" b="1">
                  <a:solidFill>
                    <a:srgbClr val="FF00FF"/>
                  </a:solidFill>
                  <a:latin typeface="Helvetica" panose="020B0604020202020204" pitchFamily="34" charset="0"/>
                </a:rPr>
                <a:t>No</a:t>
              </a:r>
              <a:endParaRPr lang="en-US" altLang="en-US" sz="1800"/>
            </a:p>
          </p:txBody>
        </p:sp>
      </p:grpSp>
      <p:sp>
        <p:nvSpPr>
          <p:cNvPr id="105" name="Rectangle 2"/>
          <p:cNvSpPr txBox="1">
            <a:spLocks noChangeArrowheads="1"/>
          </p:cNvSpPr>
          <p:nvPr/>
        </p:nvSpPr>
        <p:spPr>
          <a:xfrm>
            <a:off x="514350" y="292100"/>
            <a:ext cx="11430000" cy="990601"/>
          </a:xfrm>
          <a:prstGeom prst="rect">
            <a:avLst/>
          </a:prstGeom>
          <a:noFill/>
          <a:extLst>
            <a:ext uri="{909E8E84-426E-40DD-AFC4-6F175D3DCCD1}">
              <a14:hiddenFill xmlns:a14="http://schemas.microsoft.com/office/drawing/2010/main">
                <a:solidFill>
                  <a:srgbClr val="FFFFFF"/>
                </a:solidFill>
              </a14:hiddenFill>
            </a:ext>
          </a:extLst>
        </p:spPr>
        <p:txBody>
          <a:bodyPr/>
          <a:lstStyle>
            <a:lvl1pPr algn="l" defTabSz="914400" rtl="0" eaLnBrk="1" latinLnBrk="0" hangingPunct="1">
              <a:lnSpc>
                <a:spcPct val="90000"/>
              </a:lnSpc>
              <a:spcBef>
                <a:spcPct val="0"/>
              </a:spcBef>
              <a:buNone/>
              <a:defRPr sz="3600" b="1" kern="1200">
                <a:solidFill>
                  <a:schemeClr val="tx2"/>
                </a:solidFill>
                <a:latin typeface="Century Gothic" panose="020B0502020202020204" pitchFamily="34" charset="0"/>
                <a:ea typeface="+mj-ea"/>
                <a:cs typeface="+mj-cs"/>
              </a:defRPr>
            </a:lvl1pPr>
          </a:lstStyle>
          <a:p>
            <a:r>
              <a:rPr lang="en-US" altLang="en-US" sz="4000" dirty="0"/>
              <a:t>Determining</a:t>
            </a:r>
            <a:r>
              <a:rPr lang="en-US" altLang="en-US" sz="4000" dirty="0">
                <a:solidFill>
                  <a:schemeClr val="tx1"/>
                </a:solidFill>
              </a:rPr>
              <a:t> </a:t>
            </a:r>
            <a:r>
              <a:rPr lang="en-US" altLang="en-US" sz="4000" dirty="0"/>
              <a:t>Cost </a:t>
            </a:r>
            <a:r>
              <a:rPr lang="en-US" altLang="en-US" sz="4000" dirty="0" err="1"/>
              <a:t>Allowability</a:t>
            </a:r>
            <a:r>
              <a:rPr lang="en-US" altLang="en-US" sz="4000" dirty="0"/>
              <a:t> &amp; Classification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1625600"/>
            <a:ext cx="2882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8355" name="Rectangle 3"/>
          <p:cNvSpPr>
            <a:spLocks noChangeArrowheads="1"/>
          </p:cNvSpPr>
          <p:nvPr/>
        </p:nvSpPr>
        <p:spPr bwMode="auto">
          <a:xfrm>
            <a:off x="1959388" y="2263776"/>
            <a:ext cx="4510851" cy="144398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pPr>
            <a:r>
              <a:rPr lang="en-US" altLang="en-US" sz="8800" b="1">
                <a:solidFill>
                  <a:srgbClr val="04859B"/>
                </a:solidFill>
                <a:latin typeface="Book Antiqua" panose="02040602050305030304" pitchFamily="18" charset="0"/>
              </a:rPr>
              <a:t>BREAK!</a:t>
            </a:r>
          </a:p>
        </p:txBody>
      </p:sp>
      <p:pic>
        <p:nvPicPr>
          <p:cNvPr id="3994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1498601"/>
            <a:ext cx="3683000" cy="4735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936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slide(fromBottom)">
                                      <p:cBhvr>
                                        <p:cTn id="7" dur="500"/>
                                        <p:tgtEl>
                                          <p:spTgt spid="228354"/>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28355">
                                            <p:txEl>
                                              <p:pRg st="0" end="0"/>
                                            </p:txEl>
                                          </p:spTgt>
                                        </p:tgtEl>
                                        <p:attrNameLst>
                                          <p:attrName>style.visibility</p:attrName>
                                        </p:attrNameLst>
                                      </p:cBhvr>
                                      <p:to>
                                        <p:strVal val="visible"/>
                                      </p:to>
                                    </p:set>
                                    <p:anim calcmode="lin" valueType="num">
                                      <p:cBhvr>
                                        <p:cTn id="11" dur="500" fill="hold"/>
                                        <p:tgtEl>
                                          <p:spTgt spid="22835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2835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292100"/>
            <a:ext cx="9144000" cy="1384300"/>
          </a:xfrm>
          <a:noFill/>
          <a:extLst>
            <a:ext uri="{909E8E84-426E-40DD-AFC4-6F175D3DCCD1}">
              <a14:hiddenFill xmlns:a14="http://schemas.microsoft.com/office/drawing/2010/main">
                <a:solidFill>
                  <a:srgbClr val="FFFFFF"/>
                </a:solidFill>
              </a14:hiddenFill>
            </a:ext>
          </a:extLst>
        </p:spPr>
        <p:txBody>
          <a:bodyPr/>
          <a:lstStyle/>
          <a:p>
            <a:r>
              <a:rPr lang="en-US" altLang="en-US" sz="3800" dirty="0" smtClean="0"/>
              <a:t>IV</a:t>
            </a:r>
            <a:r>
              <a:rPr lang="en-US" altLang="en-US" sz="3800" dirty="0"/>
              <a:t>.  Business Finance Bulletin </a:t>
            </a:r>
            <a:r>
              <a:rPr lang="en-US" altLang="en-US" sz="3800" dirty="0" smtClean="0"/>
              <a:t>A-47 – Published by UCOP </a:t>
            </a:r>
            <a:endParaRPr lang="en-US" altLang="en-US" sz="3800" dirty="0"/>
          </a:p>
        </p:txBody>
      </p:sp>
      <p:sp>
        <p:nvSpPr>
          <p:cNvPr id="52227" name="Rectangle 3"/>
          <p:cNvSpPr>
            <a:spLocks noGrp="1" noChangeArrowheads="1"/>
          </p:cNvSpPr>
          <p:nvPr>
            <p:ph type="body" idx="1"/>
          </p:nvPr>
        </p:nvSpPr>
        <p:spPr>
          <a:xfrm>
            <a:off x="533400" y="1752600"/>
            <a:ext cx="7620000" cy="3581400"/>
          </a:xfrm>
        </p:spPr>
        <p:txBody>
          <a:bodyPr/>
          <a:lstStyle/>
          <a:p>
            <a:pPr marL="609600" indent="-609600"/>
            <a:r>
              <a:rPr lang="en-US" altLang="en-US" dirty="0" smtClean="0">
                <a:solidFill>
                  <a:schemeClr val="tx2"/>
                </a:solidFill>
                <a:effectLst/>
              </a:rPr>
              <a:t>University Direct Costing Procedures</a:t>
            </a:r>
          </a:p>
          <a:p>
            <a:pPr marL="1009650" lvl="1" indent="-609600">
              <a:buFont typeface="Wingdings" panose="05000000000000000000" pitchFamily="2" charset="2"/>
              <a:buChar char="Ø"/>
            </a:pPr>
            <a:r>
              <a:rPr lang="en-US" altLang="en-US" dirty="0" smtClean="0">
                <a:solidFill>
                  <a:schemeClr val="tx2"/>
                </a:solidFill>
                <a:effectLst/>
              </a:rPr>
              <a:t>Direct Costs </a:t>
            </a:r>
          </a:p>
          <a:p>
            <a:pPr marL="1009650" lvl="1" indent="-609600">
              <a:buFont typeface="Wingdings" panose="05000000000000000000" pitchFamily="2" charset="2"/>
              <a:buChar char="Ø"/>
            </a:pPr>
            <a:r>
              <a:rPr lang="en-US" altLang="en-US" dirty="0" smtClean="0">
                <a:solidFill>
                  <a:schemeClr val="tx2"/>
                </a:solidFill>
                <a:effectLst/>
              </a:rPr>
              <a:t>Expenditure Adjustments</a:t>
            </a:r>
          </a:p>
          <a:p>
            <a:pPr lvl="3"/>
            <a:r>
              <a:rPr lang="en-US" altLang="en-US" sz="2400" dirty="0">
                <a:solidFill>
                  <a:schemeClr val="tx2"/>
                </a:solidFill>
              </a:rPr>
              <a:t>Conditions</a:t>
            </a:r>
          </a:p>
          <a:p>
            <a:pPr lvl="3"/>
            <a:r>
              <a:rPr lang="en-US" altLang="en-US" sz="2400" dirty="0">
                <a:solidFill>
                  <a:schemeClr val="tx2"/>
                </a:solidFill>
              </a:rPr>
              <a:t>Criteria</a:t>
            </a:r>
          </a:p>
          <a:p>
            <a:pPr marL="1009650" lvl="1" indent="-609600">
              <a:buFont typeface="Wingdings" panose="05000000000000000000" pitchFamily="2" charset="2"/>
              <a:buChar char="Ø"/>
            </a:pPr>
            <a:r>
              <a:rPr lang="en-US" altLang="en-US" dirty="0" smtClean="0">
                <a:solidFill>
                  <a:schemeClr val="tx2"/>
                </a:solidFill>
                <a:effectLst/>
              </a:rPr>
              <a:t>Recharges</a:t>
            </a:r>
          </a:p>
          <a:p>
            <a:pPr lvl="3">
              <a:buClr>
                <a:schemeClr val="tx2"/>
              </a:buClr>
              <a:buFont typeface="Tahoma" panose="020B0604030504040204" pitchFamily="34" charset="0"/>
              <a:buChar char="−"/>
            </a:pPr>
            <a:r>
              <a:rPr lang="en-US" altLang="en-US" sz="2400" dirty="0">
                <a:solidFill>
                  <a:schemeClr val="tx2"/>
                </a:solidFill>
              </a:rPr>
              <a:t>Definition</a:t>
            </a:r>
          </a:p>
          <a:p>
            <a:pPr lvl="3"/>
            <a:endParaRPr lang="en-US" altLang="en-US" sz="2400" dirty="0">
              <a:solidFill>
                <a:schemeClr val="tx2"/>
              </a:solidFill>
            </a:endParaRPr>
          </a:p>
          <a:p>
            <a:pPr marL="1009650" lvl="1" indent="-609600"/>
            <a:endParaRPr lang="en-US" altLang="en-US" dirty="0" smtClean="0">
              <a:solidFill>
                <a:schemeClr val="tx2"/>
              </a:solidFill>
              <a:effectLst/>
            </a:endParaRPr>
          </a:p>
          <a:p>
            <a:pPr marL="1009650" lvl="1" indent="-609600"/>
            <a:endParaRPr lang="en-US" altLang="en-US" dirty="0" smtClean="0">
              <a:solidFill>
                <a:schemeClr val="tx2"/>
              </a:solidFill>
              <a:effectLst/>
            </a:endParaRPr>
          </a:p>
          <a:p>
            <a:pPr marL="1009650" lvl="1" indent="-609600">
              <a:buFont typeface="Wingdings" panose="05000000000000000000" pitchFamily="2" charset="2"/>
              <a:buAutoNum type="arabicPeriod"/>
            </a:pPr>
            <a:endParaRPr lang="en-US" altLang="en-US" dirty="0" smtClean="0">
              <a:solidFill>
                <a:schemeClr val="tx2"/>
              </a:solidFill>
              <a:effectLst/>
            </a:endParaRPr>
          </a:p>
          <a:p>
            <a:pPr marL="609600" indent="-609600"/>
            <a:endParaRPr lang="en-US" altLang="en-US" dirty="0" smtClean="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526470" y="1128713"/>
            <a:ext cx="8686800" cy="5029200"/>
          </a:xfrm>
          <a:noFill/>
          <a:extLst>
            <a:ext uri="{909E8E84-426E-40DD-AFC4-6F175D3DCCD1}">
              <a14:hiddenFill xmlns:a14="http://schemas.microsoft.com/office/drawing/2010/main">
                <a:solidFill>
                  <a:srgbClr val="FFFFFF"/>
                </a:solidFill>
              </a14:hiddenFill>
            </a:ext>
          </a:extLst>
        </p:spPr>
        <p:txBody>
          <a:bodyPr/>
          <a:lstStyle/>
          <a:p>
            <a:pPr marL="609600" indent="-609600">
              <a:buNone/>
            </a:pPr>
            <a:r>
              <a:rPr lang="en-US" altLang="en-US" dirty="0"/>
              <a:t>Expenditure Adjustment</a:t>
            </a:r>
          </a:p>
          <a:p>
            <a:pPr marL="609600" indent="-609600">
              <a:buFontTx/>
              <a:buAutoNum type="arabicPeriod"/>
            </a:pPr>
            <a:r>
              <a:rPr lang="en-US" altLang="en-US" dirty="0"/>
              <a:t>Conditions</a:t>
            </a:r>
          </a:p>
          <a:p>
            <a:pPr marL="990600" lvl="1" indent="-533400">
              <a:buFontTx/>
              <a:buChar char="•"/>
            </a:pPr>
            <a:r>
              <a:rPr lang="en-US" altLang="en-US" dirty="0"/>
              <a:t>Correct an error</a:t>
            </a:r>
          </a:p>
          <a:p>
            <a:pPr marL="990600" lvl="1" indent="-533400">
              <a:buFontTx/>
              <a:buChar char="•"/>
            </a:pPr>
            <a:r>
              <a:rPr lang="en-US" altLang="en-US" dirty="0"/>
              <a:t>Change in decision</a:t>
            </a:r>
          </a:p>
          <a:p>
            <a:pPr marL="990600" lvl="1" indent="-533400">
              <a:buFontTx/>
              <a:buChar char="•"/>
            </a:pPr>
            <a:r>
              <a:rPr lang="en-US" altLang="en-US" dirty="0"/>
              <a:t>Redistribute high volume, low cost</a:t>
            </a:r>
          </a:p>
          <a:p>
            <a:pPr marL="990600" lvl="1" indent="-533400">
              <a:buFontTx/>
              <a:buChar char="•"/>
            </a:pPr>
            <a:r>
              <a:rPr lang="en-US" altLang="en-US" dirty="0"/>
              <a:t>Redistribute payroll costs based on a PAR</a:t>
            </a:r>
          </a:p>
          <a:p>
            <a:pPr marL="609600" indent="-609600">
              <a:buFontTx/>
              <a:buAutoNum type="arabicPeriod"/>
            </a:pPr>
            <a:r>
              <a:rPr lang="en-US" altLang="en-US" dirty="0"/>
              <a:t>Criteria</a:t>
            </a:r>
          </a:p>
          <a:p>
            <a:pPr marL="990600" lvl="1" indent="-533400">
              <a:buFontTx/>
              <a:buChar char="•"/>
            </a:pPr>
            <a:r>
              <a:rPr lang="en-US" altLang="en-US" dirty="0"/>
              <a:t>Must relate to individual items</a:t>
            </a:r>
          </a:p>
          <a:p>
            <a:pPr marL="990600" lvl="1" indent="-533400">
              <a:buFontTx/>
              <a:buChar char="•"/>
            </a:pPr>
            <a:r>
              <a:rPr lang="en-US" altLang="en-US" dirty="0"/>
              <a:t>Contain the reference from the original charge</a:t>
            </a:r>
          </a:p>
          <a:p>
            <a:pPr marL="990600" lvl="1" indent="-533400">
              <a:buFontTx/>
              <a:buChar char="•"/>
            </a:pPr>
            <a:r>
              <a:rPr lang="en-US" altLang="en-US" dirty="0"/>
              <a:t>Must be fully explained, justified, and approved</a:t>
            </a:r>
          </a:p>
          <a:p>
            <a:pPr marL="990600" lvl="1" indent="-533400">
              <a:buFontTx/>
              <a:buChar char="•"/>
            </a:pPr>
            <a:r>
              <a:rPr lang="en-US" altLang="en-US" dirty="0"/>
              <a:t>Must be transferred within 120 days (4 ledger cycles)</a:t>
            </a:r>
          </a:p>
        </p:txBody>
      </p:sp>
      <p:sp>
        <p:nvSpPr>
          <p:cNvPr id="53251" name="Rectangle 4"/>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z="3800" dirty="0"/>
              <a:t>Business Finance Bulletin A-47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z="3800"/>
              <a:t>Business Finance Bulletin A-47</a:t>
            </a:r>
            <a:endParaRPr lang="en-US" altLang="en-US" smtClean="0">
              <a:effectLst/>
            </a:endParaRPr>
          </a:p>
        </p:txBody>
      </p:sp>
      <p:sp>
        <p:nvSpPr>
          <p:cNvPr id="54275" name="Rectangle 3"/>
          <p:cNvSpPr>
            <a:spLocks noGrp="1" noChangeArrowheads="1"/>
          </p:cNvSpPr>
          <p:nvPr>
            <p:ph type="body" idx="1"/>
          </p:nvPr>
        </p:nvSpPr>
        <p:spPr>
          <a:xfrm>
            <a:off x="0" y="1095375"/>
            <a:ext cx="8229600" cy="5105400"/>
          </a:xfrm>
          <a:noFill/>
          <a:extLst>
            <a:ext uri="{909E8E84-426E-40DD-AFC4-6F175D3DCCD1}">
              <a14:hiddenFill xmlns:a14="http://schemas.microsoft.com/office/drawing/2010/main">
                <a:solidFill>
                  <a:srgbClr val="FFFFFF"/>
                </a:solidFill>
              </a14:hiddenFill>
            </a:ext>
          </a:extLst>
        </p:spPr>
        <p:txBody>
          <a:bodyPr/>
          <a:lstStyle/>
          <a:p>
            <a:pPr marL="990600" lvl="1" indent="-533400">
              <a:buNone/>
            </a:pPr>
            <a:r>
              <a:rPr lang="en-US" altLang="en-US" dirty="0" smtClean="0">
                <a:effectLst/>
              </a:rPr>
              <a:t>Direct Charges</a:t>
            </a:r>
          </a:p>
          <a:p>
            <a:pPr marL="990600" lvl="1" indent="-533400">
              <a:buFont typeface="Wingdings" panose="05000000000000000000" pitchFamily="2" charset="2"/>
              <a:buAutoNum type="arabicPeriod"/>
            </a:pPr>
            <a:r>
              <a:rPr lang="en-US" altLang="en-US" dirty="0" smtClean="0">
                <a:effectLst/>
              </a:rPr>
              <a:t>Direct charges are original transactions from various methods (i.e. payroll, vendor invoices, sub-recipient invoices, etc.)</a:t>
            </a:r>
          </a:p>
          <a:p>
            <a:pPr marL="990600" lvl="1" indent="-533400">
              <a:buFont typeface="Wingdings" panose="05000000000000000000" pitchFamily="2" charset="2"/>
              <a:buAutoNum type="arabicPeriod"/>
            </a:pPr>
            <a:r>
              <a:rPr lang="en-US" altLang="en-US" dirty="0" smtClean="0">
                <a:effectLst/>
              </a:rPr>
              <a:t>Direct charges need to be transferred from the original account to another account (i.e. errors, decision changed, redistribute high volume low cost charges, &amp; redistribute payroll costs based on effort reports).</a:t>
            </a:r>
          </a:p>
          <a:p>
            <a:pPr marL="990600" lvl="1" indent="-533400">
              <a:buFont typeface="Wingdings" panose="05000000000000000000" pitchFamily="2" charset="2"/>
              <a:buAutoNum type="arabicPeriod"/>
            </a:pPr>
            <a:endParaRPr lang="en-US" altLang="en-US" dirty="0" smtClean="0">
              <a:solidFill>
                <a:schemeClr val="tx2"/>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526470" y="1166812"/>
            <a:ext cx="8458200" cy="5334000"/>
          </a:xfrm>
          <a:noFill/>
          <a:extLst>
            <a:ext uri="{909E8E84-426E-40DD-AFC4-6F175D3DCCD1}">
              <a14:hiddenFill xmlns:a14="http://schemas.microsoft.com/office/drawing/2010/main">
                <a:solidFill>
                  <a:srgbClr val="FFFFFF"/>
                </a:solidFill>
              </a14:hiddenFill>
            </a:ext>
          </a:extLst>
        </p:spPr>
        <p:txBody>
          <a:bodyPr/>
          <a:lstStyle/>
          <a:p>
            <a:pPr marL="609600" indent="-609600">
              <a:buNone/>
            </a:pPr>
            <a:r>
              <a:rPr lang="en-US" altLang="en-US" sz="2400" dirty="0"/>
              <a:t>Recharge Categories</a:t>
            </a:r>
          </a:p>
          <a:p>
            <a:pPr marL="609600" indent="-609600">
              <a:buFontTx/>
              <a:buAutoNum type="arabicPeriod"/>
            </a:pPr>
            <a:r>
              <a:rPr lang="en-US" altLang="en-US" sz="2400" dirty="0"/>
              <a:t>Cost charged to a department for goods or services provided by another department.</a:t>
            </a:r>
          </a:p>
          <a:p>
            <a:pPr marL="609600" indent="-609600">
              <a:buFontTx/>
              <a:buAutoNum type="arabicPeriod"/>
            </a:pPr>
            <a:r>
              <a:rPr lang="en-US" altLang="en-US" sz="2400" dirty="0"/>
              <a:t>Cost charged to self-supporting activities which are primarily funded by external income. (i.e. Summer Sessions).</a:t>
            </a:r>
          </a:p>
          <a:p>
            <a:pPr marL="609600" indent="-609600">
              <a:buFontTx/>
              <a:buAutoNum type="arabicPeriod"/>
            </a:pPr>
            <a:r>
              <a:rPr lang="en-US" altLang="en-US" sz="2400" dirty="0"/>
              <a:t>Cost charged to a department for special services above normal services provided by a central admin department.  These charges must be approved by the Chancellor.</a:t>
            </a:r>
          </a:p>
          <a:p>
            <a:pPr marL="609600" indent="-609600">
              <a:buFontTx/>
              <a:buAutoNum type="arabicPeriod"/>
            </a:pPr>
            <a:endParaRPr lang="en-US" altLang="en-US" dirty="0">
              <a:solidFill>
                <a:schemeClr val="tx2"/>
              </a:solidFill>
            </a:endParaRPr>
          </a:p>
        </p:txBody>
      </p:sp>
      <p:sp>
        <p:nvSpPr>
          <p:cNvPr id="55299" name="Rectangle 4"/>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z="3800"/>
              <a:t>Business Finance Bulletin A-47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sz="4000" dirty="0" smtClean="0"/>
              <a:t>V.  UCSB Departmental Costing Guidelines</a:t>
            </a:r>
            <a:endParaRPr lang="en-US" sz="4000" dirty="0"/>
          </a:p>
        </p:txBody>
      </p:sp>
      <p:sp>
        <p:nvSpPr>
          <p:cNvPr id="197635" name="Rectangle 3"/>
          <p:cNvSpPr>
            <a:spLocks noGrp="1" noChangeArrowheads="1"/>
          </p:cNvSpPr>
          <p:nvPr>
            <p:ph type="body" idx="1"/>
          </p:nvPr>
        </p:nvSpPr>
        <p:spPr/>
        <p:txBody>
          <a:bodyPr>
            <a:normAutofit/>
          </a:bodyPr>
          <a:lstStyle/>
          <a:p>
            <a:r>
              <a:rPr lang="en-US" dirty="0"/>
              <a:t>The guidelines detailed in this document apply </a:t>
            </a:r>
            <a:r>
              <a:rPr lang="en-US" dirty="0" smtClean="0"/>
              <a:t>to </a:t>
            </a:r>
            <a:r>
              <a:rPr lang="en-US" dirty="0"/>
              <a:t>accounting practices for all funds and fund </a:t>
            </a:r>
            <a:r>
              <a:rPr lang="en-US" dirty="0" smtClean="0"/>
              <a:t>sources </a:t>
            </a:r>
            <a:r>
              <a:rPr lang="en-US" dirty="0"/>
              <a:t>at UCSB</a:t>
            </a:r>
            <a:r>
              <a:rPr lang="en-US" dirty="0" smtClean="0"/>
              <a:t>.</a:t>
            </a:r>
          </a:p>
          <a:p>
            <a:r>
              <a:rPr lang="en-US" dirty="0"/>
              <a:t>Even though the force behind the </a:t>
            </a:r>
            <a:r>
              <a:rPr lang="en-US" dirty="0" smtClean="0"/>
              <a:t>guidelines </a:t>
            </a:r>
            <a:r>
              <a:rPr lang="en-US" dirty="0"/>
              <a:t>is a need </a:t>
            </a:r>
            <a:r>
              <a:rPr lang="en-US" dirty="0" smtClean="0"/>
              <a:t>to comply </a:t>
            </a:r>
            <a:r>
              <a:rPr lang="en-US" dirty="0"/>
              <a:t>with federal </a:t>
            </a:r>
            <a:r>
              <a:rPr lang="en-US" dirty="0" smtClean="0"/>
              <a:t>regulations, </a:t>
            </a:r>
            <a:r>
              <a:rPr lang="en-US" dirty="0"/>
              <a:t>the requirement for </a:t>
            </a:r>
            <a:r>
              <a:rPr lang="en-US" dirty="0" smtClean="0"/>
              <a:t>consistency </a:t>
            </a:r>
            <a:r>
              <a:rPr lang="en-US" dirty="0"/>
              <a:t>in all </a:t>
            </a:r>
            <a:r>
              <a:rPr lang="en-US" dirty="0" smtClean="0"/>
              <a:t>our </a:t>
            </a:r>
            <a:r>
              <a:rPr lang="en-US" dirty="0"/>
              <a:t>practices, </a:t>
            </a:r>
            <a:r>
              <a:rPr lang="en-US" dirty="0" smtClean="0"/>
              <a:t>whether </a:t>
            </a:r>
            <a:r>
              <a:rPr lang="en-US" dirty="0"/>
              <a:t>for federal or </a:t>
            </a:r>
            <a:r>
              <a:rPr lang="en-US" dirty="0" smtClean="0"/>
              <a:t>non-federal </a:t>
            </a:r>
            <a:r>
              <a:rPr lang="en-US" dirty="0"/>
              <a:t>funding, is paramount</a:t>
            </a:r>
            <a:r>
              <a:rPr lang="en-US" dirty="0" smtClean="0"/>
              <a:t>.</a:t>
            </a:r>
          </a:p>
          <a:p>
            <a:r>
              <a:rPr lang="en-US" dirty="0"/>
              <a:t>The </a:t>
            </a:r>
            <a:r>
              <a:rPr lang="en-US" dirty="0" smtClean="0"/>
              <a:t>campus</a:t>
            </a:r>
            <a:r>
              <a:rPr lang="en-US" dirty="0"/>
              <a:t>, therefore, has one set of </a:t>
            </a:r>
            <a:r>
              <a:rPr lang="en-US" dirty="0" smtClean="0"/>
              <a:t>practices</a:t>
            </a:r>
            <a:r>
              <a:rPr lang="en-US" dirty="0"/>
              <a:t>, policies, and </a:t>
            </a:r>
            <a:r>
              <a:rPr lang="en-US" dirty="0" smtClean="0"/>
              <a:t>procedures </a:t>
            </a:r>
            <a:r>
              <a:rPr lang="en-US" dirty="0"/>
              <a:t>for all funds. </a:t>
            </a:r>
          </a:p>
          <a:p>
            <a:endParaRPr lang="en-US" dirty="0"/>
          </a:p>
          <a:p>
            <a:endParaRPr lang="en-US" dirty="0"/>
          </a:p>
          <a:p>
            <a:pPr marL="0" indent="0">
              <a:buNone/>
              <a:defRPr/>
            </a:pPr>
            <a:endParaRPr lang="en-US" dirty="0"/>
          </a:p>
          <a:p>
            <a:pPr marL="0" indent="0">
              <a:buNone/>
              <a:defRPr/>
            </a:pPr>
            <a:endParaRPr lang="en-US" dirty="0" smtClean="0"/>
          </a:p>
          <a:p>
            <a:pPr marL="609600" indent="-609600">
              <a:buNone/>
              <a:defRPr/>
            </a:pPr>
            <a:endParaRPr lang="en-US" dirty="0" smtClean="0"/>
          </a:p>
          <a:p>
            <a:pPr marL="609600" indent="-609600">
              <a:buNone/>
              <a:defRPr/>
            </a:pPr>
            <a:endParaRPr lang="en-US" dirty="0" smtClean="0"/>
          </a:p>
          <a:p>
            <a:pPr marL="990600" lvl="1" indent="-533400">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sz="4000" dirty="0" smtClean="0"/>
              <a:t>UCSB Departmental Costing Guidelines</a:t>
            </a:r>
            <a:endParaRPr lang="en-US" sz="4000" dirty="0"/>
          </a:p>
        </p:txBody>
      </p:sp>
      <p:sp>
        <p:nvSpPr>
          <p:cNvPr id="197635" name="Rectangle 3"/>
          <p:cNvSpPr>
            <a:spLocks noGrp="1" noChangeArrowheads="1"/>
          </p:cNvSpPr>
          <p:nvPr>
            <p:ph type="body" idx="1"/>
          </p:nvPr>
        </p:nvSpPr>
        <p:spPr/>
        <p:txBody>
          <a:bodyPr>
            <a:normAutofit/>
          </a:bodyPr>
          <a:lstStyle/>
          <a:p>
            <a:pPr marL="0" indent="0">
              <a:buNone/>
            </a:pPr>
            <a:r>
              <a:rPr lang="en-US" u="sng" dirty="0"/>
              <a:t>Purpose of Departmental </a:t>
            </a:r>
            <a:r>
              <a:rPr lang="en-US" u="sng" dirty="0" smtClean="0"/>
              <a:t>Guidelines</a:t>
            </a:r>
            <a:r>
              <a:rPr lang="en-US" dirty="0" smtClean="0"/>
              <a:t>:</a:t>
            </a:r>
            <a:endParaRPr lang="en-US" dirty="0"/>
          </a:p>
          <a:p>
            <a:r>
              <a:rPr lang="en-US" dirty="0"/>
              <a:t>This document is a reference for UCSB departments to implement accounting practices that will </a:t>
            </a:r>
            <a:r>
              <a:rPr lang="en-US" dirty="0" smtClean="0"/>
              <a:t>result </a:t>
            </a:r>
            <a:r>
              <a:rPr lang="en-US" dirty="0"/>
              <a:t>in consistency for charging costs to </a:t>
            </a:r>
            <a:r>
              <a:rPr lang="en-US" b="1" i="1" dirty="0" smtClean="0"/>
              <a:t>extramurally </a:t>
            </a:r>
            <a:r>
              <a:rPr lang="en-US" b="1" i="1" dirty="0"/>
              <a:t>sponsored grants, contracts and all other </a:t>
            </a:r>
            <a:r>
              <a:rPr lang="en-US" b="1" i="1" dirty="0" smtClean="0"/>
              <a:t>fund sources</a:t>
            </a:r>
            <a:r>
              <a:rPr lang="en-US" dirty="0" smtClean="0"/>
              <a:t>. </a:t>
            </a:r>
            <a:r>
              <a:rPr lang="en-US" dirty="0"/>
              <a:t>Specifically, this document sets </a:t>
            </a:r>
            <a:r>
              <a:rPr lang="en-US" dirty="0" smtClean="0"/>
              <a:t>forth </a:t>
            </a:r>
            <a:r>
              <a:rPr lang="en-US" dirty="0"/>
              <a:t>guidelines for the following: </a:t>
            </a:r>
          </a:p>
          <a:p>
            <a:endParaRPr lang="en-US" dirty="0"/>
          </a:p>
          <a:p>
            <a:endParaRPr lang="en-US" dirty="0"/>
          </a:p>
          <a:p>
            <a:pPr marL="0" indent="0">
              <a:buNone/>
              <a:defRPr/>
            </a:pPr>
            <a:endParaRPr lang="en-US" dirty="0"/>
          </a:p>
          <a:p>
            <a:pPr marL="0" indent="0">
              <a:buNone/>
              <a:defRPr/>
            </a:pPr>
            <a:endParaRPr lang="en-US" dirty="0" smtClean="0"/>
          </a:p>
          <a:p>
            <a:pPr marL="609600" indent="-609600">
              <a:buNone/>
              <a:defRPr/>
            </a:pPr>
            <a:endParaRPr lang="en-US" dirty="0" smtClean="0"/>
          </a:p>
          <a:p>
            <a:pPr marL="609600" indent="-609600">
              <a:buNone/>
              <a:defRPr/>
            </a:pPr>
            <a:endParaRPr lang="en-US" dirty="0" smtClean="0"/>
          </a:p>
          <a:p>
            <a:pPr marL="990600" lvl="1" indent="-533400">
              <a:defRPr/>
            </a:pPr>
            <a:endParaRPr lang="en-US" dirty="0" smtClean="0"/>
          </a:p>
        </p:txBody>
      </p:sp>
    </p:spTree>
    <p:extLst>
      <p:ext uri="{BB962C8B-B14F-4D97-AF65-F5344CB8AC3E}">
        <p14:creationId xmlns:p14="http://schemas.microsoft.com/office/powerpoint/2010/main" val="162119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3200" dirty="0" smtClean="0"/>
              <a:t>Roles of Specific Units for C&amp;G Award Administration</a:t>
            </a:r>
            <a:endParaRPr lang="en-US" sz="3200" dirty="0"/>
          </a:p>
        </p:txBody>
      </p:sp>
      <p:sp>
        <p:nvSpPr>
          <p:cNvPr id="49155" name="Rectangle 3"/>
          <p:cNvSpPr>
            <a:spLocks noGrp="1" noChangeArrowheads="1"/>
          </p:cNvSpPr>
          <p:nvPr>
            <p:ph type="body" idx="1"/>
          </p:nvPr>
        </p:nvSpPr>
        <p:spPr>
          <a:xfrm>
            <a:off x="595311" y="1190624"/>
            <a:ext cx="9980674" cy="3581400"/>
          </a:xfrm>
        </p:spPr>
        <p:txBody>
          <a:bodyPr>
            <a:normAutofit lnSpcReduction="10000"/>
          </a:bodyPr>
          <a:lstStyle/>
          <a:p>
            <a:pPr marL="0" indent="0">
              <a:buNone/>
              <a:defRPr/>
            </a:pPr>
            <a:r>
              <a:rPr lang="en-US" b="1" dirty="0" smtClean="0"/>
              <a:t>Extramural Funds Accounting (EMF)</a:t>
            </a:r>
            <a:r>
              <a:rPr lang="en-US" dirty="0" smtClean="0"/>
              <a:t> – part of BFS.</a:t>
            </a:r>
            <a:endParaRPr lang="en-US" dirty="0" smtClean="0"/>
          </a:p>
          <a:p>
            <a:pPr marL="0" indent="0">
              <a:buNone/>
              <a:defRPr/>
            </a:pPr>
            <a:r>
              <a:rPr lang="en-US" sz="2200" dirty="0" smtClean="0"/>
              <a:t>Responsible for </a:t>
            </a:r>
            <a:r>
              <a:rPr lang="en-US" sz="2200" dirty="0"/>
              <a:t>account set-up and processing in the </a:t>
            </a:r>
            <a:r>
              <a:rPr lang="en-US" sz="2200" dirty="0" smtClean="0"/>
              <a:t>campus financial </a:t>
            </a:r>
            <a:r>
              <a:rPr lang="en-US" sz="2200" dirty="0"/>
              <a:t>system</a:t>
            </a:r>
            <a:r>
              <a:rPr lang="en-US" sz="2200" dirty="0" smtClean="0"/>
              <a:t>.  Each award is given it’s own fund number with corresponding Expense, Revenue and Unexpended Balance accounts.</a:t>
            </a:r>
            <a:endParaRPr lang="en-US" sz="2200" dirty="0"/>
          </a:p>
          <a:p>
            <a:pPr marL="0" indent="0">
              <a:buNone/>
              <a:defRPr/>
            </a:pPr>
            <a:r>
              <a:rPr lang="en-US" sz="2200" dirty="0" smtClean="0"/>
              <a:t>Responsible </a:t>
            </a:r>
            <a:r>
              <a:rPr lang="en-US" sz="2200" dirty="0"/>
              <a:t>for further distribution of the award documents to the Principal Investigator, the administering department or ORU, and other affected campus administrative offices . </a:t>
            </a:r>
            <a:endParaRPr lang="en-US" sz="2200" dirty="0" smtClean="0"/>
          </a:p>
          <a:p>
            <a:pPr marL="0" indent="0">
              <a:buNone/>
              <a:defRPr/>
            </a:pPr>
            <a:r>
              <a:rPr lang="en-US" sz="1900" dirty="0"/>
              <a:t>The unit provides financial reporting, cash management, accounts receivable, gift processing, effort reporting, review high risk expense transfers for compliance, cost share monitoring, and support to departments in managing </a:t>
            </a:r>
            <a:r>
              <a:rPr lang="en-US" sz="1900" dirty="0" smtClean="0"/>
              <a:t>Extramural funds.</a:t>
            </a:r>
          </a:p>
          <a:p>
            <a:r>
              <a:rPr lang="en-US" sz="1800" u="sng" dirty="0">
                <a:hlinkClick r:id="rId3"/>
              </a:rPr>
              <a:t>https://www.bfs.ucsb.edu/extramural-funds</a:t>
            </a:r>
            <a:endParaRPr lang="en-US" sz="1800" dirty="0"/>
          </a:p>
          <a:p>
            <a:pPr marL="0" indent="0">
              <a:buNone/>
              <a:defRPr/>
            </a:pPr>
            <a:endParaRPr lang="en-US" sz="2000" dirty="0"/>
          </a:p>
        </p:txBody>
      </p:sp>
    </p:spTree>
    <p:extLst>
      <p:ext uri="{BB962C8B-B14F-4D97-AF65-F5344CB8AC3E}">
        <p14:creationId xmlns:p14="http://schemas.microsoft.com/office/powerpoint/2010/main" val="346952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sz="4000" dirty="0" smtClean="0"/>
              <a:t>UCSB Departmental Costing Guidelines</a:t>
            </a:r>
            <a:endParaRPr lang="en-US" sz="4000" dirty="0"/>
          </a:p>
        </p:txBody>
      </p:sp>
      <p:sp>
        <p:nvSpPr>
          <p:cNvPr id="197635" name="Rectangle 3"/>
          <p:cNvSpPr>
            <a:spLocks noGrp="1" noChangeArrowheads="1"/>
          </p:cNvSpPr>
          <p:nvPr>
            <p:ph type="body" idx="1"/>
          </p:nvPr>
        </p:nvSpPr>
        <p:spPr/>
        <p:txBody>
          <a:bodyPr>
            <a:normAutofit fontScale="70000" lnSpcReduction="20000"/>
          </a:bodyPr>
          <a:lstStyle/>
          <a:p>
            <a:r>
              <a:rPr lang="en-US" dirty="0" smtClean="0"/>
              <a:t>Defining </a:t>
            </a:r>
            <a:r>
              <a:rPr lang="en-US" dirty="0"/>
              <a:t>which costs may/may not be </a:t>
            </a:r>
            <a:r>
              <a:rPr lang="en-US" dirty="0" smtClean="0"/>
              <a:t>charged </a:t>
            </a:r>
            <a:r>
              <a:rPr lang="en-US" dirty="0"/>
              <a:t>to extramurally sponsored projects </a:t>
            </a:r>
          </a:p>
          <a:p>
            <a:pPr marL="0" indent="0">
              <a:buNone/>
            </a:pPr>
            <a:endParaRPr lang="en-US" dirty="0"/>
          </a:p>
          <a:p>
            <a:r>
              <a:rPr lang="en-US" dirty="0" smtClean="0"/>
              <a:t>Accounting </a:t>
            </a:r>
            <a:r>
              <a:rPr lang="en-US" dirty="0"/>
              <a:t>for direct and indirect costs </a:t>
            </a:r>
          </a:p>
          <a:p>
            <a:pPr marL="0" indent="0">
              <a:buNone/>
            </a:pPr>
            <a:endParaRPr lang="en-US" dirty="0"/>
          </a:p>
          <a:p>
            <a:r>
              <a:rPr lang="en-US" dirty="0" smtClean="0"/>
              <a:t>Managing </a:t>
            </a:r>
            <a:r>
              <a:rPr lang="en-US" dirty="0"/>
              <a:t>sponsored project cost overdrafts </a:t>
            </a:r>
          </a:p>
          <a:p>
            <a:pPr marL="0" indent="0">
              <a:buNone/>
            </a:pPr>
            <a:endParaRPr lang="en-US" dirty="0"/>
          </a:p>
          <a:p>
            <a:r>
              <a:rPr lang="en-US" dirty="0" smtClean="0"/>
              <a:t>Identifying </a:t>
            </a:r>
            <a:r>
              <a:rPr lang="en-US" dirty="0"/>
              <a:t>when effort reports must be completed </a:t>
            </a:r>
          </a:p>
          <a:p>
            <a:pPr marL="0" indent="0">
              <a:buNone/>
            </a:pPr>
            <a:endParaRPr lang="en-US" dirty="0"/>
          </a:p>
          <a:p>
            <a:r>
              <a:rPr lang="en-US" dirty="0" smtClean="0"/>
              <a:t>Defining </a:t>
            </a:r>
            <a:r>
              <a:rPr lang="en-US" dirty="0"/>
              <a:t>appropriate use of university </a:t>
            </a:r>
            <a:r>
              <a:rPr lang="en-US" dirty="0" smtClean="0"/>
              <a:t>accounts </a:t>
            </a:r>
            <a:r>
              <a:rPr lang="en-US" dirty="0"/>
              <a:t>for specific institutional activities (e.g., </a:t>
            </a:r>
            <a:r>
              <a:rPr lang="en-US" dirty="0" smtClean="0"/>
              <a:t>instruction</a:t>
            </a:r>
            <a:r>
              <a:rPr lang="en-US" dirty="0"/>
              <a:t>, research) </a:t>
            </a:r>
            <a:endParaRPr lang="en-US" dirty="0" smtClean="0"/>
          </a:p>
          <a:p>
            <a:pPr marL="0" indent="0">
              <a:buNone/>
            </a:pPr>
            <a:endParaRPr lang="en-US" dirty="0" smtClean="0"/>
          </a:p>
          <a:p>
            <a:r>
              <a:rPr lang="en-US" dirty="0" smtClean="0"/>
              <a:t>Accounting </a:t>
            </a:r>
            <a:r>
              <a:rPr lang="en-US" dirty="0"/>
              <a:t>for </a:t>
            </a:r>
            <a:r>
              <a:rPr lang="en-US" dirty="0" smtClean="0"/>
              <a:t>transfers </a:t>
            </a:r>
            <a:r>
              <a:rPr lang="en-US" dirty="0"/>
              <a:t>of expense (TOE) </a:t>
            </a:r>
          </a:p>
          <a:p>
            <a:endParaRPr lang="en-US" dirty="0" smtClean="0"/>
          </a:p>
          <a:p>
            <a:endParaRPr lang="en-US" dirty="0" smtClean="0"/>
          </a:p>
          <a:p>
            <a:pPr marL="0" indent="0">
              <a:buNone/>
              <a:defRPr/>
            </a:pPr>
            <a:endParaRPr lang="en-US" dirty="0"/>
          </a:p>
          <a:p>
            <a:pPr marL="0" indent="0">
              <a:buNone/>
              <a:defRPr/>
            </a:pPr>
            <a:endParaRPr lang="en-US" dirty="0" smtClean="0"/>
          </a:p>
          <a:p>
            <a:pPr marL="609600" indent="-609600">
              <a:buNone/>
              <a:defRPr/>
            </a:pPr>
            <a:endParaRPr lang="en-US" dirty="0" smtClean="0"/>
          </a:p>
          <a:p>
            <a:pPr marL="609600" indent="-609600">
              <a:buNone/>
              <a:defRPr/>
            </a:pPr>
            <a:endParaRPr lang="en-US" dirty="0" smtClean="0"/>
          </a:p>
          <a:p>
            <a:pPr marL="990600" lvl="1" indent="-533400">
              <a:defRPr/>
            </a:pPr>
            <a:endParaRPr lang="en-US" dirty="0" smtClean="0"/>
          </a:p>
        </p:txBody>
      </p:sp>
    </p:spTree>
    <p:extLst>
      <p:ext uri="{BB962C8B-B14F-4D97-AF65-F5344CB8AC3E}">
        <p14:creationId xmlns:p14="http://schemas.microsoft.com/office/powerpoint/2010/main" val="159629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sz="4000" dirty="0" smtClean="0"/>
              <a:t>VI.  </a:t>
            </a:r>
            <a:r>
              <a:rPr lang="en-US" sz="4000" dirty="0"/>
              <a:t>Costing Principles</a:t>
            </a:r>
          </a:p>
        </p:txBody>
      </p:sp>
      <p:sp>
        <p:nvSpPr>
          <p:cNvPr id="197635" name="Rectangle 3"/>
          <p:cNvSpPr>
            <a:spLocks noGrp="1" noChangeArrowheads="1"/>
          </p:cNvSpPr>
          <p:nvPr>
            <p:ph type="body" idx="1"/>
          </p:nvPr>
        </p:nvSpPr>
        <p:spPr/>
        <p:txBody>
          <a:bodyPr/>
          <a:lstStyle/>
          <a:p>
            <a:pPr marL="609600" indent="-609600">
              <a:buFontTx/>
              <a:buAutoNum type="alphaUcPeriod"/>
              <a:defRPr/>
            </a:pPr>
            <a:r>
              <a:rPr lang="en-US" dirty="0" smtClean="0"/>
              <a:t>Direct Costs</a:t>
            </a:r>
          </a:p>
          <a:p>
            <a:pPr marL="609600" indent="-609600">
              <a:buFontTx/>
              <a:buAutoNum type="alphaUcPeriod" startAt="2"/>
              <a:defRPr/>
            </a:pPr>
            <a:r>
              <a:rPr lang="en-US" dirty="0" smtClean="0"/>
              <a:t>F&amp;A Costs</a:t>
            </a:r>
          </a:p>
          <a:p>
            <a:pPr marL="609600" indent="-609600">
              <a:buFontTx/>
              <a:buAutoNum type="alphaUcPeriod" startAt="2"/>
              <a:defRPr/>
            </a:pPr>
            <a:r>
              <a:rPr lang="en-US" dirty="0" smtClean="0"/>
              <a:t>Major Projects</a:t>
            </a:r>
          </a:p>
          <a:p>
            <a:pPr marL="609600" indent="-609600">
              <a:buFontTx/>
              <a:buAutoNum type="alphaUcPeriod" startAt="2"/>
              <a:defRPr/>
            </a:pPr>
            <a:r>
              <a:rPr lang="en-US" dirty="0" smtClean="0"/>
              <a:t>Object Code Listing</a:t>
            </a:r>
          </a:p>
          <a:p>
            <a:pPr marL="609600" indent="-609600">
              <a:buNone/>
              <a:defRPr/>
            </a:pPr>
            <a:endParaRPr lang="en-US" dirty="0" smtClean="0"/>
          </a:p>
          <a:p>
            <a:pPr marL="609600" indent="-609600">
              <a:buNone/>
              <a:defRPr/>
            </a:pPr>
            <a:endParaRPr lang="en-US" dirty="0" smtClean="0"/>
          </a:p>
          <a:p>
            <a:pPr marL="990600" lvl="1" indent="-533400">
              <a:defRPr/>
            </a:pPr>
            <a:endParaRPr lang="en-US" dirty="0" smtClean="0"/>
          </a:p>
        </p:txBody>
      </p:sp>
    </p:spTree>
    <p:extLst>
      <p:ext uri="{BB962C8B-B14F-4D97-AF65-F5344CB8AC3E}">
        <p14:creationId xmlns:p14="http://schemas.microsoft.com/office/powerpoint/2010/main" val="80236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A. Direct Costs</a:t>
            </a:r>
          </a:p>
        </p:txBody>
      </p:sp>
      <p:sp>
        <p:nvSpPr>
          <p:cNvPr id="11267" name="Rectangle 3"/>
          <p:cNvSpPr>
            <a:spLocks noGrp="1" noChangeArrowheads="1"/>
          </p:cNvSpPr>
          <p:nvPr>
            <p:ph type="body" idx="1"/>
          </p:nvPr>
        </p:nvSpPr>
        <p:spPr>
          <a:xfrm>
            <a:off x="526470" y="1228725"/>
            <a:ext cx="8229600" cy="4724400"/>
          </a:xfrm>
        </p:spPr>
        <p:txBody>
          <a:bodyPr/>
          <a:lstStyle/>
          <a:p>
            <a:pPr eaLnBrk="1" hangingPunct="1">
              <a:defRPr/>
            </a:pPr>
            <a:r>
              <a:rPr lang="en-US" dirty="0" smtClean="0"/>
              <a:t>Direct Costs are those costs which:</a:t>
            </a:r>
          </a:p>
          <a:p>
            <a:pPr lvl="1" eaLnBrk="1" hangingPunct="1">
              <a:defRPr/>
            </a:pPr>
            <a:r>
              <a:rPr lang="en-US" sz="3200" dirty="0"/>
              <a:t>can be readily identified with a specific sponsored project or institutional activity.</a:t>
            </a:r>
          </a:p>
          <a:p>
            <a:pPr lvl="1" eaLnBrk="1" hangingPunct="1">
              <a:defRPr/>
            </a:pPr>
            <a:r>
              <a:rPr lang="en-US" sz="3200" dirty="0"/>
              <a:t>may benefit one project, but not benefit another project.</a:t>
            </a:r>
          </a:p>
          <a:p>
            <a:pPr lvl="1" eaLnBrk="1" hangingPunct="1">
              <a:defRPr/>
            </a:pPr>
            <a:r>
              <a:rPr lang="en-US" sz="3200" dirty="0"/>
              <a:t>the methodology used is easy to allocate based on benefit to the project.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defRPr/>
            </a:pPr>
            <a:r>
              <a:rPr lang="en-US" smtClean="0"/>
              <a:t>Examples of Direct Costs</a:t>
            </a:r>
          </a:p>
        </p:txBody>
      </p:sp>
      <p:sp>
        <p:nvSpPr>
          <p:cNvPr id="314371" name="Rectangle 3"/>
          <p:cNvSpPr>
            <a:spLocks noGrp="1" noChangeArrowheads="1"/>
          </p:cNvSpPr>
          <p:nvPr>
            <p:ph type="body" idx="1"/>
          </p:nvPr>
        </p:nvSpPr>
        <p:spPr>
          <a:xfrm>
            <a:off x="526470" y="1471612"/>
            <a:ext cx="8229600" cy="3733800"/>
          </a:xfrm>
        </p:spPr>
        <p:txBody>
          <a:bodyPr/>
          <a:lstStyle/>
          <a:p>
            <a:pPr eaLnBrk="1" hangingPunct="1">
              <a:defRPr/>
            </a:pPr>
            <a:r>
              <a:rPr lang="en-US" dirty="0" smtClean="0">
                <a:effectLst/>
              </a:rPr>
              <a:t>Salaries and benefits (readily identifiable     with a sponsored project or other institutional activity)</a:t>
            </a:r>
          </a:p>
          <a:p>
            <a:pPr eaLnBrk="1" hangingPunct="1">
              <a:defRPr/>
            </a:pPr>
            <a:r>
              <a:rPr lang="en-US" dirty="0" smtClean="0">
                <a:effectLst/>
              </a:rPr>
              <a:t>Travel</a:t>
            </a:r>
          </a:p>
          <a:p>
            <a:pPr eaLnBrk="1" hangingPunct="1">
              <a:defRPr/>
            </a:pPr>
            <a:r>
              <a:rPr lang="en-US" dirty="0" smtClean="0">
                <a:effectLst/>
              </a:rPr>
              <a:t>Scientific equipment</a:t>
            </a:r>
          </a:p>
          <a:p>
            <a:pPr eaLnBrk="1" hangingPunct="1">
              <a:buFontTx/>
              <a:buNone/>
              <a:defRPr/>
            </a:pPr>
            <a:endParaRPr lang="en-US" dirty="0" smtClean="0">
              <a:effectLst/>
            </a:endParaRPr>
          </a:p>
          <a:p>
            <a:pPr eaLnBrk="1" hangingPunct="1">
              <a:defRPr/>
            </a:pPr>
            <a:endParaRPr lang="en-US" sz="3600" dirty="0"/>
          </a:p>
        </p:txBody>
      </p:sp>
      <p:pic>
        <p:nvPicPr>
          <p:cNvPr id="31437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581400"/>
            <a:ext cx="20145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Clr clrSpc="rgb" dir="cw">
                                      <p:cBhvr override="childStyle">
                                        <p:cTn id="6" dur="100" fill="hold"/>
                                        <p:tgtEl>
                                          <p:spTgt spid="314372"/>
                                        </p:tgtEl>
                                        <p:attrNameLst>
                                          <p:attrName>style.color</p:attrName>
                                        </p:attrNameLst>
                                      </p:cBhvr>
                                      <p:to>
                                        <a:schemeClr val="hlink"/>
                                      </p:to>
                                    </p:animClr>
                                    <p:animClr clrSpc="rgb" dir="cw">
                                      <p:cBhvr>
                                        <p:cTn id="7" dur="100" fill="hold"/>
                                        <p:tgtEl>
                                          <p:spTgt spid="314372"/>
                                        </p:tgtEl>
                                        <p:attrNameLst>
                                          <p:attrName>fillcolor</p:attrName>
                                        </p:attrNameLst>
                                      </p:cBhvr>
                                      <p:to>
                                        <a:schemeClr val="hlink"/>
                                      </p:to>
                                    </p:animClr>
                                    <p:set>
                                      <p:cBhvr>
                                        <p:cTn id="8" dur="100" fill="hold"/>
                                        <p:tgtEl>
                                          <p:spTgt spid="314372"/>
                                        </p:tgtEl>
                                        <p:attrNameLst>
                                          <p:attrName>fill.type</p:attrName>
                                        </p:attrNameLst>
                                      </p:cBhvr>
                                      <p:to>
                                        <p:strVal val="solid"/>
                                      </p:to>
                                    </p:set>
                                    <p:set>
                                      <p:cBhvr>
                                        <p:cTn id="9" dur="100" fill="hold"/>
                                        <p:tgtEl>
                                          <p:spTgt spid="314372"/>
                                        </p:tgtEl>
                                        <p:attrNameLst>
                                          <p:attrName>fill.on</p:attrName>
                                        </p:attrNameLst>
                                      </p:cBhvr>
                                      <p:to>
                                        <p:strVal val="true"/>
                                      </p:to>
                                    </p:set>
                                    <p:animRot by="120000">
                                      <p:cBhvr>
                                        <p:cTn id="10" dur="100" fill="hold">
                                          <p:stCondLst>
                                            <p:cond delay="0"/>
                                          </p:stCondLst>
                                        </p:cTn>
                                        <p:tgtEl>
                                          <p:spTgt spid="314372"/>
                                        </p:tgtEl>
                                        <p:attrNameLst>
                                          <p:attrName>r</p:attrName>
                                        </p:attrNameLst>
                                      </p:cBhvr>
                                    </p:animRot>
                                    <p:animRot by="-240000">
                                      <p:cBhvr>
                                        <p:cTn id="11" dur="200" fill="hold">
                                          <p:stCondLst>
                                            <p:cond delay="200"/>
                                          </p:stCondLst>
                                        </p:cTn>
                                        <p:tgtEl>
                                          <p:spTgt spid="314372"/>
                                        </p:tgtEl>
                                        <p:attrNameLst>
                                          <p:attrName>r</p:attrName>
                                        </p:attrNameLst>
                                      </p:cBhvr>
                                    </p:animRot>
                                    <p:animRot by="240000">
                                      <p:cBhvr>
                                        <p:cTn id="12" dur="200" fill="hold">
                                          <p:stCondLst>
                                            <p:cond delay="400"/>
                                          </p:stCondLst>
                                        </p:cTn>
                                        <p:tgtEl>
                                          <p:spTgt spid="314372"/>
                                        </p:tgtEl>
                                        <p:attrNameLst>
                                          <p:attrName>r</p:attrName>
                                        </p:attrNameLst>
                                      </p:cBhvr>
                                    </p:animRot>
                                    <p:animRot by="-240000">
                                      <p:cBhvr>
                                        <p:cTn id="13" dur="200" fill="hold">
                                          <p:stCondLst>
                                            <p:cond delay="600"/>
                                          </p:stCondLst>
                                        </p:cTn>
                                        <p:tgtEl>
                                          <p:spTgt spid="314372"/>
                                        </p:tgtEl>
                                        <p:attrNameLst>
                                          <p:attrName>r</p:attrName>
                                        </p:attrNameLst>
                                      </p:cBhvr>
                                    </p:animRot>
                                    <p:animRot by="120000">
                                      <p:cBhvr>
                                        <p:cTn id="14" dur="200" fill="hold">
                                          <p:stCondLst>
                                            <p:cond delay="800"/>
                                          </p:stCondLst>
                                        </p:cTn>
                                        <p:tgtEl>
                                          <p:spTgt spid="3143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defRPr/>
            </a:pPr>
            <a:r>
              <a:rPr lang="en-US" sz="4000"/>
              <a:t>Costs Directly Charged to Awards</a:t>
            </a:r>
          </a:p>
        </p:txBody>
      </p:sp>
      <p:sp>
        <p:nvSpPr>
          <p:cNvPr id="289795" name="Rectangle 3"/>
          <p:cNvSpPr>
            <a:spLocks noGrp="1" noChangeArrowheads="1"/>
          </p:cNvSpPr>
          <p:nvPr>
            <p:ph type="body" idx="1"/>
          </p:nvPr>
        </p:nvSpPr>
        <p:spPr>
          <a:xfrm>
            <a:off x="526470" y="1104901"/>
            <a:ext cx="8229600" cy="5181600"/>
          </a:xfrm>
        </p:spPr>
        <p:txBody>
          <a:bodyPr>
            <a:normAutofit lnSpcReduction="10000"/>
          </a:bodyPr>
          <a:lstStyle/>
          <a:p>
            <a:pPr eaLnBrk="1" hangingPunct="1">
              <a:lnSpc>
                <a:spcPct val="90000"/>
              </a:lnSpc>
              <a:defRPr/>
            </a:pPr>
            <a:r>
              <a:rPr lang="en-US" dirty="0"/>
              <a:t>PAYROLL</a:t>
            </a:r>
          </a:p>
          <a:p>
            <a:pPr eaLnBrk="1" hangingPunct="1">
              <a:lnSpc>
                <a:spcPct val="90000"/>
              </a:lnSpc>
              <a:defRPr/>
            </a:pPr>
            <a:r>
              <a:rPr lang="en-US" dirty="0"/>
              <a:t>EMPLOYEE BENEFITS</a:t>
            </a:r>
          </a:p>
          <a:p>
            <a:pPr eaLnBrk="1" hangingPunct="1">
              <a:lnSpc>
                <a:spcPct val="90000"/>
              </a:lnSpc>
              <a:defRPr/>
            </a:pPr>
            <a:r>
              <a:rPr lang="en-US" dirty="0"/>
              <a:t>TRAVEL</a:t>
            </a:r>
          </a:p>
          <a:p>
            <a:pPr eaLnBrk="1" hangingPunct="1">
              <a:lnSpc>
                <a:spcPct val="90000"/>
              </a:lnSpc>
              <a:defRPr/>
            </a:pPr>
            <a:r>
              <a:rPr lang="en-US" dirty="0"/>
              <a:t>FREIGHT</a:t>
            </a:r>
          </a:p>
          <a:p>
            <a:pPr eaLnBrk="1" hangingPunct="1">
              <a:lnSpc>
                <a:spcPct val="90000"/>
              </a:lnSpc>
              <a:defRPr/>
            </a:pPr>
            <a:r>
              <a:rPr lang="en-US" dirty="0"/>
              <a:t>RECHARGES</a:t>
            </a:r>
          </a:p>
          <a:p>
            <a:pPr eaLnBrk="1" hangingPunct="1">
              <a:lnSpc>
                <a:spcPct val="90000"/>
              </a:lnSpc>
              <a:defRPr/>
            </a:pPr>
            <a:r>
              <a:rPr lang="en-US" dirty="0"/>
              <a:t>TOLL CALLS</a:t>
            </a:r>
          </a:p>
          <a:p>
            <a:pPr eaLnBrk="1" hangingPunct="1">
              <a:lnSpc>
                <a:spcPct val="90000"/>
              </a:lnSpc>
              <a:defRPr/>
            </a:pPr>
            <a:r>
              <a:rPr lang="en-US" dirty="0"/>
              <a:t>RENTS</a:t>
            </a:r>
          </a:p>
          <a:p>
            <a:pPr eaLnBrk="1" hangingPunct="1">
              <a:lnSpc>
                <a:spcPct val="90000"/>
              </a:lnSpc>
              <a:defRPr/>
            </a:pPr>
            <a:r>
              <a:rPr lang="en-US" dirty="0"/>
              <a:t>FEES FOR SERVICES</a:t>
            </a:r>
          </a:p>
          <a:p>
            <a:pPr eaLnBrk="1" hangingPunct="1">
              <a:lnSpc>
                <a:spcPct val="90000"/>
              </a:lnSpc>
              <a:defRPr/>
            </a:pPr>
            <a:r>
              <a:rPr lang="en-US" dirty="0"/>
              <a:t>LAB SUPPLIES &amp; MATERIALS</a:t>
            </a:r>
          </a:p>
          <a:p>
            <a:pPr eaLnBrk="1" hangingPunct="1">
              <a:lnSpc>
                <a:spcPct val="90000"/>
              </a:lnSpc>
              <a:defRPr/>
            </a:pPr>
            <a:r>
              <a:rPr lang="en-US" dirty="0"/>
              <a:t>EQUIPMENT</a:t>
            </a:r>
          </a:p>
          <a:p>
            <a:pPr eaLnBrk="1" hangingPunct="1">
              <a:lnSpc>
                <a:spcPct val="90000"/>
              </a:lnSpc>
              <a:defRPr/>
            </a:pPr>
            <a:r>
              <a:rPr lang="en-US" dirty="0"/>
              <a:t>INDIRECT COST</a:t>
            </a:r>
          </a:p>
          <a:p>
            <a:pPr eaLnBrk="1" hangingPunct="1">
              <a:lnSpc>
                <a:spcPct val="90000"/>
              </a:lnSpc>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dirty="0"/>
              <a:t>B.  Facilities &amp; Administrative Costs</a:t>
            </a:r>
          </a:p>
        </p:txBody>
      </p:sp>
      <p:sp>
        <p:nvSpPr>
          <p:cNvPr id="32771" name="Rectangle 3"/>
          <p:cNvSpPr>
            <a:spLocks noGrp="1" noChangeArrowheads="1"/>
          </p:cNvSpPr>
          <p:nvPr>
            <p:ph type="body" idx="1"/>
          </p:nvPr>
        </p:nvSpPr>
        <p:spPr>
          <a:xfrm>
            <a:off x="526470" y="1277144"/>
            <a:ext cx="5791200" cy="4114800"/>
          </a:xfrm>
        </p:spPr>
        <p:txBody>
          <a:bodyPr>
            <a:normAutofit fontScale="92500"/>
          </a:bodyPr>
          <a:lstStyle/>
          <a:p>
            <a:pPr eaLnBrk="1" hangingPunct="1">
              <a:lnSpc>
                <a:spcPct val="90000"/>
              </a:lnSpc>
              <a:defRPr/>
            </a:pPr>
            <a:r>
              <a:rPr lang="en-US" dirty="0">
                <a:solidFill>
                  <a:schemeClr val="tx2"/>
                </a:solidFill>
              </a:rPr>
              <a:t>F&amp;A COSTS </a:t>
            </a:r>
            <a:r>
              <a:rPr lang="en-US" dirty="0"/>
              <a:t>are costs that cannot be specifically identified with a particular sponsored project or other direct activity such as instruction or research.  These costs, instead, are generally related to departmental operations and administrative activities that support sponsored projects and other institutional activities.</a:t>
            </a:r>
          </a:p>
        </p:txBody>
      </p:sp>
      <p:pic>
        <p:nvPicPr>
          <p:cNvPr id="60420" name="Picture 4" descr="pe0146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1600200"/>
            <a:ext cx="27908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1038" y="292100"/>
            <a:ext cx="8686800" cy="1384300"/>
          </a:xfrm>
        </p:spPr>
        <p:txBody>
          <a:bodyPr/>
          <a:lstStyle/>
          <a:p>
            <a:pPr eaLnBrk="1" hangingPunct="1">
              <a:defRPr/>
            </a:pPr>
            <a:r>
              <a:rPr lang="en-US" sz="4000" dirty="0"/>
              <a:t>Types of F&amp;A Costs</a:t>
            </a:r>
          </a:p>
        </p:txBody>
      </p:sp>
      <p:sp>
        <p:nvSpPr>
          <p:cNvPr id="28675" name="Rectangle 3"/>
          <p:cNvSpPr>
            <a:spLocks noGrp="1" noChangeArrowheads="1"/>
          </p:cNvSpPr>
          <p:nvPr>
            <p:ph type="body" idx="1"/>
          </p:nvPr>
        </p:nvSpPr>
        <p:spPr>
          <a:xfrm>
            <a:off x="681038" y="1447800"/>
            <a:ext cx="8763000" cy="5181600"/>
          </a:xfrm>
        </p:spPr>
        <p:txBody>
          <a:bodyPr/>
          <a:lstStyle/>
          <a:p>
            <a:pPr eaLnBrk="1" hangingPunct="1">
              <a:defRPr/>
            </a:pPr>
            <a:r>
              <a:rPr lang="en-US" dirty="0" smtClean="0"/>
              <a:t>Utilities</a:t>
            </a:r>
          </a:p>
          <a:p>
            <a:pPr eaLnBrk="1" hangingPunct="1">
              <a:defRPr/>
            </a:pPr>
            <a:r>
              <a:rPr lang="en-US" dirty="0" smtClean="0"/>
              <a:t>Library Costs</a:t>
            </a:r>
          </a:p>
          <a:p>
            <a:pPr eaLnBrk="1" hangingPunct="1">
              <a:defRPr/>
            </a:pPr>
            <a:r>
              <a:rPr lang="en-US" dirty="0" smtClean="0"/>
              <a:t>Copy Costs</a:t>
            </a:r>
          </a:p>
          <a:p>
            <a:pPr eaLnBrk="1" hangingPunct="1">
              <a:defRPr/>
            </a:pPr>
            <a:r>
              <a:rPr lang="en-US" dirty="0" smtClean="0"/>
              <a:t>Departmental Assistance</a:t>
            </a:r>
          </a:p>
          <a:p>
            <a:pPr eaLnBrk="1" hangingPunct="1">
              <a:defRPr/>
            </a:pPr>
            <a:r>
              <a:rPr lang="en-US" dirty="0" smtClean="0"/>
              <a:t>Office Supplies</a:t>
            </a:r>
          </a:p>
          <a:p>
            <a:pPr eaLnBrk="1" hangingPunct="1">
              <a:defRPr/>
            </a:pPr>
            <a:r>
              <a:rPr lang="en-US" dirty="0" smtClean="0"/>
              <a:t>Phone Charges, Local Calls, &amp; Phone Equipment</a:t>
            </a:r>
          </a:p>
          <a:p>
            <a:pPr eaLnBrk="1" hangingPunct="1">
              <a:defRPr/>
            </a:pPr>
            <a:r>
              <a:rPr lang="en-US" dirty="0" smtClean="0"/>
              <a:t>Other Communication Costs</a:t>
            </a:r>
          </a:p>
          <a:p>
            <a:pPr eaLnBrk="1" hangingPunct="1">
              <a:defRPr/>
            </a:pPr>
            <a:r>
              <a:rPr lang="en-US" dirty="0" smtClean="0"/>
              <a:t>Postage Costs &amp; Mail Services</a:t>
            </a:r>
          </a:p>
          <a:p>
            <a:pPr eaLnBrk="1" hangingPunct="1">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85738" y="304800"/>
            <a:ext cx="10110787" cy="1384300"/>
          </a:xfrm>
        </p:spPr>
        <p:txBody>
          <a:bodyPr/>
          <a:lstStyle/>
          <a:p>
            <a:pPr algn="ctr" eaLnBrk="1" hangingPunct="1"/>
            <a:r>
              <a:rPr lang="en-US" altLang="en-US" sz="4000" dirty="0"/>
              <a:t>Introduction to Indirect Costs at UCSB</a:t>
            </a:r>
          </a:p>
        </p:txBody>
      </p:sp>
      <p:sp>
        <p:nvSpPr>
          <p:cNvPr id="347139" name="Rectangle 3"/>
          <p:cNvSpPr>
            <a:spLocks noGrp="1" noChangeArrowheads="1"/>
          </p:cNvSpPr>
          <p:nvPr>
            <p:ph type="body" idx="1"/>
          </p:nvPr>
        </p:nvSpPr>
        <p:spPr>
          <a:xfrm>
            <a:off x="519112" y="1671637"/>
            <a:ext cx="10661069" cy="4351338"/>
          </a:xfrm>
        </p:spPr>
        <p:txBody>
          <a:bodyPr/>
          <a:lstStyle/>
          <a:p>
            <a:pPr eaLnBrk="1" hangingPunct="1">
              <a:defRPr/>
            </a:pPr>
            <a:r>
              <a:rPr lang="en-US" dirty="0"/>
              <a:t>Developed by </a:t>
            </a:r>
            <a:r>
              <a:rPr lang="en-US" dirty="0" smtClean="0"/>
              <a:t>Vice </a:t>
            </a:r>
            <a:r>
              <a:rPr lang="en-US" dirty="0"/>
              <a:t>Chancellor </a:t>
            </a:r>
            <a:r>
              <a:rPr lang="en-US" dirty="0" err="1" smtClean="0"/>
              <a:t>Witherell</a:t>
            </a:r>
            <a:r>
              <a:rPr lang="en-US" dirty="0" smtClean="0"/>
              <a:t> </a:t>
            </a:r>
            <a:r>
              <a:rPr lang="en-US" dirty="0"/>
              <a:t>as a primer for faculty and staff on indirect cost recovery at UCSB </a:t>
            </a:r>
          </a:p>
          <a:p>
            <a:pPr eaLnBrk="1" hangingPunct="1">
              <a:defRPr/>
            </a:pPr>
            <a:r>
              <a:rPr lang="en-US" dirty="0"/>
              <a:t>Provides background and overview of indirect costs</a:t>
            </a:r>
          </a:p>
          <a:p>
            <a:pPr eaLnBrk="1" hangingPunct="1">
              <a:defRPr/>
            </a:pPr>
            <a:r>
              <a:rPr lang="en-US" dirty="0"/>
              <a:t>Covers </a:t>
            </a:r>
          </a:p>
          <a:p>
            <a:pPr lvl="1" eaLnBrk="1" hangingPunct="1">
              <a:defRPr/>
            </a:pPr>
            <a:r>
              <a:rPr lang="en-US" dirty="0"/>
              <a:t>Why indirect costs are charged to contracts and grants</a:t>
            </a:r>
          </a:p>
          <a:p>
            <a:pPr lvl="1" eaLnBrk="1" hangingPunct="1">
              <a:defRPr/>
            </a:pPr>
            <a:r>
              <a:rPr lang="en-US" dirty="0"/>
              <a:t>How indirect costs relate to UCSB expenditures</a:t>
            </a:r>
          </a:p>
          <a:p>
            <a:pPr lvl="1" eaLnBrk="1" hangingPunct="1">
              <a:defRPr/>
            </a:pPr>
            <a:r>
              <a:rPr lang="en-US" dirty="0"/>
              <a:t>How indirect cost rates are calculated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t>Is it a DIRECT COST OR F&amp;A?</a:t>
            </a:r>
          </a:p>
        </p:txBody>
      </p:sp>
      <p:sp>
        <p:nvSpPr>
          <p:cNvPr id="20483" name="Rectangle 3"/>
          <p:cNvSpPr>
            <a:spLocks noGrp="1" noChangeArrowheads="1"/>
          </p:cNvSpPr>
          <p:nvPr>
            <p:ph type="body" idx="1"/>
          </p:nvPr>
        </p:nvSpPr>
        <p:spPr>
          <a:xfrm>
            <a:off x="526470" y="1457325"/>
            <a:ext cx="8229600" cy="4953000"/>
          </a:xfrm>
        </p:spPr>
        <p:txBody>
          <a:bodyPr/>
          <a:lstStyle/>
          <a:p>
            <a:pPr eaLnBrk="1" hangingPunct="1">
              <a:defRPr/>
            </a:pPr>
            <a:r>
              <a:rPr lang="en-US" dirty="0" smtClean="0"/>
              <a:t>Computers</a:t>
            </a:r>
          </a:p>
          <a:p>
            <a:pPr eaLnBrk="1" hangingPunct="1">
              <a:defRPr/>
            </a:pPr>
            <a:r>
              <a:rPr lang="en-US" dirty="0" smtClean="0"/>
              <a:t>Office Supplies</a:t>
            </a:r>
          </a:p>
          <a:p>
            <a:pPr eaLnBrk="1" hangingPunct="1">
              <a:defRPr/>
            </a:pPr>
            <a:r>
              <a:rPr lang="en-US" dirty="0" smtClean="0"/>
              <a:t>Phone Lines/Phone Equipment</a:t>
            </a:r>
          </a:p>
          <a:p>
            <a:pPr eaLnBrk="1" hangingPunct="1">
              <a:defRPr/>
            </a:pPr>
            <a:r>
              <a:rPr lang="en-US" dirty="0" smtClean="0"/>
              <a:t>Internet Connection</a:t>
            </a:r>
          </a:p>
          <a:p>
            <a:pPr eaLnBrk="1" hangingPunct="1">
              <a:defRPr/>
            </a:pPr>
            <a:r>
              <a:rPr lang="en-US" dirty="0" smtClean="0"/>
              <a:t>Copy Charges</a:t>
            </a:r>
          </a:p>
          <a:p>
            <a:pPr eaLnBrk="1" hangingPunct="1">
              <a:defRPr/>
            </a:pPr>
            <a:r>
              <a:rPr lang="en-US" dirty="0" smtClean="0"/>
              <a:t>Mail Charges</a:t>
            </a:r>
          </a:p>
          <a:p>
            <a:pPr eaLnBrk="1" hangingPunct="1">
              <a:defRPr/>
            </a:pPr>
            <a:r>
              <a:rPr lang="en-US" dirty="0" smtClean="0"/>
              <a:t>Recruitment Advertising</a:t>
            </a:r>
          </a:p>
          <a:p>
            <a:pPr eaLnBrk="1" hangingPunct="1">
              <a:defRPr/>
            </a:pPr>
            <a:r>
              <a:rPr lang="en-US" dirty="0" smtClean="0"/>
              <a:t>Business Officer Salary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C.  Object Code Listing</a:t>
            </a:r>
          </a:p>
        </p:txBody>
      </p:sp>
      <p:sp>
        <p:nvSpPr>
          <p:cNvPr id="67587" name="Rectangle 3"/>
          <p:cNvSpPr>
            <a:spLocks noGrp="1" noChangeArrowheads="1"/>
          </p:cNvSpPr>
          <p:nvPr>
            <p:ph type="body" idx="1"/>
          </p:nvPr>
        </p:nvSpPr>
        <p:spPr>
          <a:xfrm>
            <a:off x="526470" y="1547812"/>
            <a:ext cx="8686800" cy="4572000"/>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rPr>
              <a:t>The codes are used to classify expenditures.</a:t>
            </a:r>
          </a:p>
          <a:p>
            <a:r>
              <a:rPr lang="en-US" altLang="en-US" dirty="0" smtClean="0">
                <a:effectLst/>
              </a:rPr>
              <a:t>Provides a more detail breakdown than the sub account (i.e. salaries, benefits, supplies…</a:t>
            </a:r>
          </a:p>
          <a:p>
            <a:r>
              <a:rPr lang="en-US" altLang="en-US" dirty="0" smtClean="0">
                <a:effectLst/>
              </a:rPr>
              <a:t>Used primarily in the preparation and control of budgets.</a:t>
            </a:r>
          </a:p>
          <a:p>
            <a:r>
              <a:rPr lang="en-US" altLang="en-US" dirty="0" smtClean="0">
                <a:effectLst/>
              </a:rPr>
              <a:t>Used to accumulate expenditures for the annual financial report and special studies.</a:t>
            </a:r>
          </a:p>
          <a:p>
            <a:r>
              <a:rPr lang="en-US" altLang="en-US" dirty="0" smtClean="0">
                <a:effectLst/>
              </a:rPr>
              <a:t>F&amp;A Rate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3200" dirty="0" smtClean="0"/>
              <a:t>Roles of Specific Units for C&amp;G Award Administration</a:t>
            </a:r>
            <a:endParaRPr lang="en-US" sz="3200" dirty="0"/>
          </a:p>
        </p:txBody>
      </p:sp>
      <p:sp>
        <p:nvSpPr>
          <p:cNvPr id="49155" name="Rectangle 3"/>
          <p:cNvSpPr>
            <a:spLocks noGrp="1" noChangeArrowheads="1"/>
          </p:cNvSpPr>
          <p:nvPr>
            <p:ph type="body" idx="1"/>
          </p:nvPr>
        </p:nvSpPr>
        <p:spPr>
          <a:xfrm>
            <a:off x="595311" y="1190624"/>
            <a:ext cx="9980674" cy="3581400"/>
          </a:xfrm>
        </p:spPr>
        <p:txBody>
          <a:bodyPr>
            <a:normAutofit fontScale="92500"/>
          </a:bodyPr>
          <a:lstStyle/>
          <a:p>
            <a:pPr marL="0" indent="0">
              <a:buNone/>
              <a:defRPr/>
            </a:pPr>
            <a:r>
              <a:rPr lang="en-US" b="1" dirty="0" smtClean="0"/>
              <a:t>Administering Department or ORU</a:t>
            </a:r>
            <a:r>
              <a:rPr lang="en-US" dirty="0" smtClean="0"/>
              <a:t>.</a:t>
            </a:r>
            <a:endParaRPr lang="en-US" dirty="0" smtClean="0"/>
          </a:p>
          <a:p>
            <a:pPr marL="0" indent="0">
              <a:buNone/>
              <a:defRPr/>
            </a:pPr>
            <a:r>
              <a:rPr lang="en-US" sz="2100" dirty="0" smtClean="0"/>
              <a:t>Responsible for </a:t>
            </a:r>
            <a:r>
              <a:rPr lang="en-US" sz="2100" dirty="0"/>
              <a:t>assuring that all financial transactions related to an award are reviewed, approved, and processed according to University policies and procedures</a:t>
            </a:r>
            <a:r>
              <a:rPr lang="en-US" sz="2200" dirty="0" smtClean="0"/>
              <a:t>.</a:t>
            </a:r>
            <a:endParaRPr lang="en-US" sz="2200" dirty="0"/>
          </a:p>
          <a:p>
            <a:pPr marL="0" indent="0">
              <a:buNone/>
              <a:defRPr/>
            </a:pPr>
            <a:r>
              <a:rPr lang="en-US" sz="2100" dirty="0" smtClean="0"/>
              <a:t>Assists Principal </a:t>
            </a:r>
            <a:r>
              <a:rPr lang="en-US" sz="2100" dirty="0"/>
              <a:t>Investigators in determining that financial transactions are consistent with major cost principles for contracts and grants adhered to by the University such as those costs occurring in </a:t>
            </a:r>
            <a:r>
              <a:rPr lang="en-US" sz="2100" dirty="0" smtClean="0"/>
              <a:t>accordance </a:t>
            </a:r>
            <a:r>
              <a:rPr lang="en-US" sz="2100" dirty="0"/>
              <a:t>with </a:t>
            </a:r>
            <a:r>
              <a:rPr lang="en-US" sz="2100" dirty="0" smtClean="0"/>
              <a:t>Uniform Guidance.</a:t>
            </a:r>
          </a:p>
          <a:p>
            <a:pPr marL="0" indent="0">
              <a:buNone/>
              <a:defRPr/>
            </a:pPr>
            <a:r>
              <a:rPr lang="en-US" sz="2100" dirty="0" smtClean="0"/>
              <a:t>Must determine an unrestricted fund source to cover any non-payments or disallowances by sponsors.</a:t>
            </a:r>
          </a:p>
          <a:p>
            <a:pPr marL="0" indent="0">
              <a:buNone/>
              <a:defRPr/>
            </a:pPr>
            <a:r>
              <a:rPr lang="en-US" sz="2000" b="1" dirty="0"/>
              <a:t>The </a:t>
            </a:r>
            <a:r>
              <a:rPr lang="en-US" sz="2000" b="1" u="sng" dirty="0"/>
              <a:t>principal investigator</a:t>
            </a:r>
            <a:r>
              <a:rPr lang="en-US" sz="2000" b="1" dirty="0"/>
              <a:t> and the </a:t>
            </a:r>
            <a:r>
              <a:rPr lang="en-US" sz="2000" b="1" u="sng" dirty="0"/>
              <a:t>department</a:t>
            </a:r>
            <a:r>
              <a:rPr lang="en-US" sz="2000" b="1" dirty="0"/>
              <a:t> are responsible for reading, understanding and adhering to each term of the award document</a:t>
            </a:r>
            <a:r>
              <a:rPr lang="en-US" sz="2000" dirty="0" smtClean="0"/>
              <a:t>.</a:t>
            </a:r>
            <a:endParaRPr lang="en-US" sz="1900" dirty="0" smtClean="0"/>
          </a:p>
          <a:p>
            <a:pPr marL="0" indent="0">
              <a:buNone/>
              <a:defRPr/>
            </a:pPr>
            <a:endParaRPr lang="en-US" sz="2000" dirty="0"/>
          </a:p>
        </p:txBody>
      </p:sp>
    </p:spTree>
    <p:extLst>
      <p:ext uri="{BB962C8B-B14F-4D97-AF65-F5344CB8AC3E}">
        <p14:creationId xmlns:p14="http://schemas.microsoft.com/office/powerpoint/2010/main" val="321903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down)">
                                      <p:cBhvr>
                                        <p:cTn id="27"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rPr>
              <a:t>C.  Object Code Listing Example from Ledger</a:t>
            </a:r>
          </a:p>
        </p:txBody>
      </p:sp>
      <p:sp>
        <p:nvSpPr>
          <p:cNvPr id="67587" name="Rectangle 3"/>
          <p:cNvSpPr>
            <a:spLocks noGrp="1" noChangeArrowheads="1"/>
          </p:cNvSpPr>
          <p:nvPr>
            <p:ph type="body" idx="1"/>
          </p:nvPr>
        </p:nvSpPr>
        <p:spPr>
          <a:xfrm>
            <a:off x="526470" y="1547812"/>
            <a:ext cx="8686800" cy="4572000"/>
          </a:xfrm>
          <a:noFill/>
          <a:extLst>
            <a:ext uri="{909E8E84-426E-40DD-AFC4-6F175D3DCCD1}">
              <a14:hiddenFill xmlns:a14="http://schemas.microsoft.com/office/drawing/2010/main">
                <a:solidFill>
                  <a:srgbClr val="FFFFFF"/>
                </a:solidFill>
              </a14:hiddenFill>
            </a:ext>
          </a:extLst>
        </p:spPr>
        <p:txBody>
          <a:bodyPr/>
          <a:lstStyle/>
          <a:p>
            <a:pPr marL="0" indent="0">
              <a:buNone/>
            </a:pPr>
            <a:endParaRPr lang="en-US" altLang="en-US" dirty="0" smtClean="0">
              <a:effectLs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528763"/>
            <a:ext cx="110775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83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26470" y="661279"/>
            <a:ext cx="11139060" cy="592306"/>
          </a:xfrm>
        </p:spPr>
        <p:txBody>
          <a:bodyPr/>
          <a:lstStyle/>
          <a:p>
            <a:pPr eaLnBrk="1" hangingPunct="1">
              <a:defRPr/>
            </a:pPr>
            <a:r>
              <a:rPr lang="en-US" dirty="0" smtClean="0"/>
              <a:t>Object Code Summary</a:t>
            </a:r>
          </a:p>
        </p:txBody>
      </p:sp>
      <p:sp>
        <p:nvSpPr>
          <p:cNvPr id="301059" name="Rectangle 3"/>
          <p:cNvSpPr>
            <a:spLocks noGrp="1" noChangeArrowheads="1"/>
          </p:cNvSpPr>
          <p:nvPr>
            <p:ph type="body" idx="1"/>
          </p:nvPr>
        </p:nvSpPr>
        <p:spPr>
          <a:xfrm>
            <a:off x="526470" y="1711325"/>
            <a:ext cx="10661069" cy="4351338"/>
          </a:xfrm>
        </p:spPr>
        <p:txBody>
          <a:bodyPr/>
          <a:lstStyle/>
          <a:p>
            <a:pPr algn="just" eaLnBrk="1" hangingPunct="1">
              <a:lnSpc>
                <a:spcPct val="90000"/>
              </a:lnSpc>
              <a:spcBef>
                <a:spcPct val="2000"/>
              </a:spcBef>
              <a:buClr>
                <a:schemeClr val="tx2"/>
              </a:buClr>
              <a:buFont typeface="Wingdings" pitchFamily="2" charset="2"/>
              <a:buChar char="ü"/>
              <a:defRPr/>
            </a:pPr>
            <a:r>
              <a:rPr lang="en-US" dirty="0" smtClean="0"/>
              <a:t>The correct use of object codes is critical to the accurate identification of costs that should, and should not be included in the campus indirect cost pool.</a:t>
            </a:r>
          </a:p>
          <a:p>
            <a:pPr algn="just" eaLnBrk="1" hangingPunct="1">
              <a:lnSpc>
                <a:spcPct val="90000"/>
              </a:lnSpc>
              <a:spcBef>
                <a:spcPct val="2000"/>
              </a:spcBef>
              <a:buClr>
                <a:schemeClr val="tx2"/>
              </a:buClr>
              <a:buFont typeface="Wingdings" pitchFamily="2" charset="2"/>
              <a:buChar char="ü"/>
              <a:defRPr/>
            </a:pPr>
            <a:r>
              <a:rPr lang="en-US" dirty="0" smtClean="0"/>
              <a:t>Identify whether a cost is reasonable, allowable, and allocable and indicate the correct object code charged to a project.</a:t>
            </a:r>
          </a:p>
          <a:p>
            <a:pPr algn="just" eaLnBrk="1" hangingPunct="1">
              <a:lnSpc>
                <a:spcPct val="90000"/>
              </a:lnSpc>
              <a:spcBef>
                <a:spcPct val="2000"/>
              </a:spcBef>
              <a:buClr>
                <a:schemeClr val="tx2"/>
              </a:buClr>
              <a:buFont typeface="Wingdings" pitchFamily="2" charset="2"/>
              <a:buChar char="ü"/>
              <a:defRPr/>
            </a:pPr>
            <a:r>
              <a:rPr lang="en-US" dirty="0" smtClean="0"/>
              <a:t>Identify unallowable costs and code them properly.</a:t>
            </a:r>
          </a:p>
          <a:p>
            <a:pPr algn="just" eaLnBrk="1" hangingPunct="1">
              <a:lnSpc>
                <a:spcPct val="90000"/>
              </a:lnSpc>
              <a:spcBef>
                <a:spcPct val="2000"/>
              </a:spcBef>
              <a:buClr>
                <a:schemeClr val="tx2"/>
              </a:buClr>
              <a:buFont typeface="Monotype Sorts" pitchFamily="2" charset="2"/>
              <a:buNone/>
              <a:defRPr/>
            </a:pPr>
            <a:endParaRPr lang="en-US" dirty="0" smtClean="0"/>
          </a:p>
          <a:p>
            <a:pPr eaLnBrk="1" hangingPunct="1">
              <a:buFontTx/>
              <a:buNone/>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smtClean="0"/>
              <a:t>Subcontracts/Subgrants</a:t>
            </a:r>
          </a:p>
        </p:txBody>
      </p:sp>
      <p:sp>
        <p:nvSpPr>
          <p:cNvPr id="223235" name="Rectangle 3"/>
          <p:cNvSpPr>
            <a:spLocks noGrp="1" noChangeArrowheads="1"/>
          </p:cNvSpPr>
          <p:nvPr>
            <p:ph type="body" idx="1"/>
          </p:nvPr>
        </p:nvSpPr>
        <p:spPr/>
        <p:txBody>
          <a:bodyPr/>
          <a:lstStyle/>
          <a:p>
            <a:pPr eaLnBrk="1" hangingPunct="1">
              <a:lnSpc>
                <a:spcPct val="90000"/>
              </a:lnSpc>
              <a:defRPr/>
            </a:pPr>
            <a:r>
              <a:rPr lang="en-US" smtClean="0"/>
              <a:t>Subcontract is an award made to a third party outside the University to perform a portion of the scope of work on a project.</a:t>
            </a:r>
          </a:p>
          <a:p>
            <a:pPr eaLnBrk="1" hangingPunct="1">
              <a:lnSpc>
                <a:spcPct val="90000"/>
              </a:lnSpc>
              <a:defRPr/>
            </a:pPr>
            <a:r>
              <a:rPr lang="en-US" smtClean="0"/>
              <a:t>Subcontracts are given a unique KK number by Office of Research.</a:t>
            </a:r>
          </a:p>
          <a:p>
            <a:pPr eaLnBrk="1" hangingPunct="1">
              <a:lnSpc>
                <a:spcPct val="90000"/>
              </a:lnSpc>
              <a:defRPr/>
            </a:pPr>
            <a:r>
              <a:rPr lang="en-US" smtClean="0"/>
              <a:t> Expenditures of $25,000 or less will be charged F&amp;A at the negotiated rate(7305).  </a:t>
            </a:r>
          </a:p>
          <a:p>
            <a:pPr eaLnBrk="1" hangingPunct="1">
              <a:lnSpc>
                <a:spcPct val="90000"/>
              </a:lnSpc>
              <a:defRPr/>
            </a:pPr>
            <a:r>
              <a:rPr lang="en-US" smtClean="0"/>
              <a:t>Subcontract expenditures over $25,000 for the same third party will be excluded from additional F&amp;A charges (7300).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0" y="1654175"/>
            <a:ext cx="10661069" cy="4351338"/>
          </a:xfrm>
        </p:spPr>
        <p:txBody>
          <a:bodyPr/>
          <a:lstStyle/>
          <a:p>
            <a:pPr>
              <a:defRPr/>
            </a:pPr>
            <a:r>
              <a:rPr lang="en-US" dirty="0" smtClean="0"/>
              <a:t>September 2010 Audit Initiation - The University was notified regarding the audit.</a:t>
            </a:r>
          </a:p>
          <a:p>
            <a:pPr>
              <a:defRPr/>
            </a:pPr>
            <a:r>
              <a:rPr lang="en-US" dirty="0" smtClean="0"/>
              <a:t>3-Year Audit Period – 2008-2010</a:t>
            </a:r>
          </a:p>
          <a:p>
            <a:pPr>
              <a:defRPr/>
            </a:pPr>
            <a:r>
              <a:rPr lang="en-US" dirty="0" smtClean="0"/>
              <a:t>Fieldwork 2010-2011</a:t>
            </a:r>
          </a:p>
          <a:p>
            <a:pPr>
              <a:defRPr/>
            </a:pPr>
            <a:r>
              <a:rPr lang="en-US" dirty="0" smtClean="0"/>
              <a:t>Final Audit report September 28, 2012</a:t>
            </a:r>
            <a:endParaRPr lang="en-US" dirty="0"/>
          </a:p>
        </p:txBody>
      </p:sp>
      <p:sp>
        <p:nvSpPr>
          <p:cNvPr id="2457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a:t> </a:t>
            </a:r>
            <a:r>
              <a:rPr lang="en-US" altLang="en-US" sz="3200" dirty="0" smtClean="0"/>
              <a:t>VII. </a:t>
            </a:r>
            <a:r>
              <a:rPr lang="en-US" altLang="en-US" sz="3200" dirty="0"/>
              <a:t>– National Science Foundation Audit</a:t>
            </a:r>
          </a:p>
        </p:txBody>
      </p:sp>
    </p:spTree>
    <p:extLst>
      <p:ext uri="{BB962C8B-B14F-4D97-AF65-F5344CB8AC3E}">
        <p14:creationId xmlns:p14="http://schemas.microsoft.com/office/powerpoint/2010/main" val="368704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8" y="488950"/>
            <a:ext cx="8229600" cy="1384300"/>
          </a:xfrm>
        </p:spPr>
        <p:txBody>
          <a:bodyPr/>
          <a:lstStyle/>
          <a:p>
            <a:pPr>
              <a:defRPr/>
            </a:pPr>
            <a:r>
              <a:rPr lang="en-US" sz="4000" dirty="0"/>
              <a:t>September 2012 NSF-OIG Audit Report Findings</a:t>
            </a:r>
          </a:p>
        </p:txBody>
      </p:sp>
      <p:sp>
        <p:nvSpPr>
          <p:cNvPr id="3" name="Content Placeholder 2"/>
          <p:cNvSpPr>
            <a:spLocks noGrp="1"/>
          </p:cNvSpPr>
          <p:nvPr>
            <p:ph idx="1"/>
          </p:nvPr>
        </p:nvSpPr>
        <p:spPr>
          <a:xfrm>
            <a:off x="795338" y="1873250"/>
            <a:ext cx="7391400" cy="4114800"/>
          </a:xfrm>
        </p:spPr>
        <p:txBody>
          <a:bodyPr/>
          <a:lstStyle/>
          <a:p>
            <a:pPr marL="0" indent="0">
              <a:buNone/>
              <a:defRPr/>
            </a:pPr>
            <a:endParaRPr lang="en-US" dirty="0" smtClean="0"/>
          </a:p>
          <a:p>
            <a:pPr marL="0" indent="0">
              <a:buNone/>
              <a:defRPr/>
            </a:pPr>
            <a:endParaRPr lang="en-US" dirty="0"/>
          </a:p>
          <a:p>
            <a:pPr marL="0" indent="0">
              <a:buNone/>
              <a:defRPr/>
            </a:pPr>
            <a:r>
              <a:rPr lang="en-US" dirty="0" smtClean="0"/>
              <a:t>Audit Results – $6.3 Million Is Questioned Because UCSB Did Not Comply with Federal and NSF Award Requirements</a:t>
            </a:r>
            <a:endParaRPr lang="en-US" dirty="0"/>
          </a:p>
        </p:txBody>
      </p:sp>
    </p:spTree>
    <p:extLst>
      <p:ext uri="{BB962C8B-B14F-4D97-AF65-F5344CB8AC3E}">
        <p14:creationId xmlns:p14="http://schemas.microsoft.com/office/powerpoint/2010/main" val="95449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Finding 1</a:t>
            </a:r>
          </a:p>
        </p:txBody>
      </p:sp>
      <p:sp>
        <p:nvSpPr>
          <p:cNvPr id="3" name="Content Placeholder 2"/>
          <p:cNvSpPr>
            <a:spLocks noGrp="1"/>
          </p:cNvSpPr>
          <p:nvPr>
            <p:ph idx="1"/>
          </p:nvPr>
        </p:nvSpPr>
        <p:spPr>
          <a:xfrm>
            <a:off x="526470" y="1668462"/>
            <a:ext cx="10661069" cy="4351338"/>
          </a:xfrm>
        </p:spPr>
        <p:txBody>
          <a:bodyPr/>
          <a:lstStyle/>
          <a:p>
            <a:pPr marL="0" indent="0">
              <a:buNone/>
              <a:defRPr/>
            </a:pPr>
            <a:r>
              <a:rPr lang="en-US" sz="4400" dirty="0"/>
              <a:t>Over $1.9 Million of Overcharged Summer Salaries</a:t>
            </a:r>
          </a:p>
        </p:txBody>
      </p:sp>
    </p:spTree>
    <p:extLst>
      <p:ext uri="{BB962C8B-B14F-4D97-AF65-F5344CB8AC3E}">
        <p14:creationId xmlns:p14="http://schemas.microsoft.com/office/powerpoint/2010/main" val="358423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Finding 2</a:t>
            </a:r>
          </a:p>
        </p:txBody>
      </p:sp>
      <p:sp>
        <p:nvSpPr>
          <p:cNvPr id="3" name="Content Placeholder 2"/>
          <p:cNvSpPr>
            <a:spLocks noGrp="1"/>
          </p:cNvSpPr>
          <p:nvPr>
            <p:ph idx="1"/>
          </p:nvPr>
        </p:nvSpPr>
        <p:spPr>
          <a:xfrm>
            <a:off x="526470" y="1697038"/>
            <a:ext cx="10661069" cy="4351338"/>
          </a:xfrm>
        </p:spPr>
        <p:txBody>
          <a:bodyPr/>
          <a:lstStyle/>
          <a:p>
            <a:pPr marL="0" indent="0">
              <a:buNone/>
              <a:defRPr/>
            </a:pPr>
            <a:r>
              <a:rPr lang="en-US" sz="4400" dirty="0"/>
              <a:t>Over $2.8 Million of Excess Federal Cash Disbursements Resulted From Not Fulfilling Grant </a:t>
            </a:r>
            <a:r>
              <a:rPr lang="en-US" sz="4400" u="sng" dirty="0"/>
              <a:t>Cost Share</a:t>
            </a:r>
            <a:r>
              <a:rPr lang="en-US" sz="4400" dirty="0"/>
              <a:t> Requirements</a:t>
            </a:r>
          </a:p>
        </p:txBody>
      </p:sp>
    </p:spTree>
    <p:extLst>
      <p:ext uri="{BB962C8B-B14F-4D97-AF65-F5344CB8AC3E}">
        <p14:creationId xmlns:p14="http://schemas.microsoft.com/office/powerpoint/2010/main" val="83012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Finding 3</a:t>
            </a:r>
          </a:p>
        </p:txBody>
      </p:sp>
      <p:sp>
        <p:nvSpPr>
          <p:cNvPr id="3" name="Content Placeholder 2"/>
          <p:cNvSpPr>
            <a:spLocks noGrp="1"/>
          </p:cNvSpPr>
          <p:nvPr>
            <p:ph idx="1"/>
          </p:nvPr>
        </p:nvSpPr>
        <p:spPr>
          <a:xfrm>
            <a:off x="526470" y="1725612"/>
            <a:ext cx="10661069" cy="4351338"/>
          </a:xfrm>
        </p:spPr>
        <p:txBody>
          <a:bodyPr/>
          <a:lstStyle/>
          <a:p>
            <a:pPr marL="0" indent="0">
              <a:buNone/>
              <a:defRPr/>
            </a:pPr>
            <a:r>
              <a:rPr lang="en-US" sz="4400" dirty="0"/>
              <a:t>Approximately $500,000 of Inappropriate Cost Transfers Into NSF Awards</a:t>
            </a:r>
          </a:p>
        </p:txBody>
      </p:sp>
    </p:spTree>
    <p:extLst>
      <p:ext uri="{BB962C8B-B14F-4D97-AF65-F5344CB8AC3E}">
        <p14:creationId xmlns:p14="http://schemas.microsoft.com/office/powerpoint/2010/main" val="413594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Finding 4</a:t>
            </a:r>
          </a:p>
        </p:txBody>
      </p:sp>
      <p:sp>
        <p:nvSpPr>
          <p:cNvPr id="3" name="Content Placeholder 2"/>
          <p:cNvSpPr>
            <a:spLocks noGrp="1"/>
          </p:cNvSpPr>
          <p:nvPr>
            <p:ph idx="1"/>
          </p:nvPr>
        </p:nvSpPr>
        <p:spPr>
          <a:xfrm>
            <a:off x="526470" y="1711325"/>
            <a:ext cx="10661069" cy="4351338"/>
          </a:xfrm>
        </p:spPr>
        <p:txBody>
          <a:bodyPr/>
          <a:lstStyle/>
          <a:p>
            <a:pPr marL="0" indent="0">
              <a:buNone/>
              <a:defRPr/>
            </a:pPr>
            <a:r>
              <a:rPr lang="en-US" sz="4400" dirty="0"/>
              <a:t>Over $473,000 of Indirect Cost Overcharges to NSF Grants</a:t>
            </a:r>
          </a:p>
        </p:txBody>
      </p:sp>
    </p:spTree>
    <p:extLst>
      <p:ext uri="{BB962C8B-B14F-4D97-AF65-F5344CB8AC3E}">
        <p14:creationId xmlns:p14="http://schemas.microsoft.com/office/powerpoint/2010/main" val="79886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Finding 5</a:t>
            </a:r>
          </a:p>
        </p:txBody>
      </p:sp>
      <p:sp>
        <p:nvSpPr>
          <p:cNvPr id="30723" name="Content Placeholder 2"/>
          <p:cNvSpPr>
            <a:spLocks noGrp="1"/>
          </p:cNvSpPr>
          <p:nvPr>
            <p:ph idx="1"/>
          </p:nvPr>
        </p:nvSpPr>
        <p:spPr>
          <a:xfrm>
            <a:off x="526470" y="1697037"/>
            <a:ext cx="10661069" cy="4351338"/>
          </a:xfrm>
        </p:spPr>
        <p:txBody>
          <a:bodyPr/>
          <a:lstStyle/>
          <a:p>
            <a:pPr marL="0" indent="0">
              <a:buNone/>
            </a:pPr>
            <a:r>
              <a:rPr lang="en-US" altLang="en-US" sz="4400" dirty="0"/>
              <a:t>$440,000 of Unallowable Costs Charged to NSF Grants</a:t>
            </a:r>
          </a:p>
        </p:txBody>
      </p:sp>
    </p:spTree>
    <p:extLst>
      <p:ext uri="{BB962C8B-B14F-4D97-AF65-F5344CB8AC3E}">
        <p14:creationId xmlns:p14="http://schemas.microsoft.com/office/powerpoint/2010/main" val="199361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3200" dirty="0" smtClean="0"/>
              <a:t>Roles of Specific Units for C&amp;G Award Administration</a:t>
            </a:r>
            <a:endParaRPr lang="en-US" sz="3200" dirty="0"/>
          </a:p>
        </p:txBody>
      </p:sp>
      <p:sp>
        <p:nvSpPr>
          <p:cNvPr id="49155" name="Rectangle 3"/>
          <p:cNvSpPr>
            <a:spLocks noGrp="1" noChangeArrowheads="1"/>
          </p:cNvSpPr>
          <p:nvPr>
            <p:ph type="body" idx="1"/>
          </p:nvPr>
        </p:nvSpPr>
        <p:spPr>
          <a:xfrm>
            <a:off x="595311" y="1190624"/>
            <a:ext cx="9980674" cy="3581400"/>
          </a:xfrm>
        </p:spPr>
        <p:txBody>
          <a:bodyPr>
            <a:normAutofit fontScale="62500" lnSpcReduction="20000"/>
          </a:bodyPr>
          <a:lstStyle/>
          <a:p>
            <a:pPr marL="0" indent="0">
              <a:buNone/>
              <a:defRPr/>
            </a:pPr>
            <a:r>
              <a:rPr lang="en-US" b="1" dirty="0" smtClean="0"/>
              <a:t>Principal Investigator</a:t>
            </a:r>
            <a:r>
              <a:rPr lang="en-US" dirty="0" smtClean="0"/>
              <a:t>.</a:t>
            </a:r>
            <a:endParaRPr lang="en-US" dirty="0" smtClean="0"/>
          </a:p>
          <a:p>
            <a:pPr eaLnBrk="0" hangingPunct="0"/>
            <a:r>
              <a:rPr lang="en-US" sz="2400" dirty="0" smtClean="0"/>
              <a:t>The PI has </a:t>
            </a:r>
            <a:r>
              <a:rPr lang="en-US" sz="2400" dirty="0"/>
              <a:t>primary responsibility for </a:t>
            </a:r>
            <a:r>
              <a:rPr lang="en-US" sz="2400" dirty="0" smtClean="0"/>
              <a:t>the:</a:t>
            </a:r>
          </a:p>
          <a:p>
            <a:pPr eaLnBrk="0" hangingPunct="0"/>
            <a:r>
              <a:rPr lang="en-US" sz="2400" dirty="0" smtClean="0"/>
              <a:t>Scientific </a:t>
            </a:r>
            <a:r>
              <a:rPr lang="en-US" sz="2400" dirty="0"/>
              <a:t>integrity and management of the sponsored project, </a:t>
            </a:r>
            <a:endParaRPr lang="en-US" sz="2400" dirty="0" smtClean="0"/>
          </a:p>
          <a:p>
            <a:pPr eaLnBrk="0" hangingPunct="0"/>
            <a:r>
              <a:rPr lang="en-US" sz="2400" dirty="0" smtClean="0"/>
              <a:t>Financial </a:t>
            </a:r>
            <a:r>
              <a:rPr lang="en-US" sz="2400" dirty="0"/>
              <a:t>management of project funds, </a:t>
            </a:r>
            <a:endParaRPr lang="en-US" sz="2400" dirty="0" smtClean="0"/>
          </a:p>
          <a:p>
            <a:pPr eaLnBrk="0" hangingPunct="0"/>
            <a:r>
              <a:rPr lang="en-US" sz="2400" dirty="0" smtClean="0"/>
              <a:t>Adherence </a:t>
            </a:r>
            <a:r>
              <a:rPr lang="en-US" sz="2400" dirty="0"/>
              <a:t>to all internal University policies, and </a:t>
            </a:r>
            <a:endParaRPr lang="en-US" sz="2400" dirty="0" smtClean="0"/>
          </a:p>
          <a:p>
            <a:pPr eaLnBrk="0" hangingPunct="0"/>
            <a:r>
              <a:rPr lang="en-US" sz="2400" dirty="0" smtClean="0"/>
              <a:t>Adherence </a:t>
            </a:r>
            <a:r>
              <a:rPr lang="en-US" sz="2400" dirty="0"/>
              <a:t>to </a:t>
            </a:r>
            <a:r>
              <a:rPr lang="en-US" sz="2400" dirty="0" smtClean="0"/>
              <a:t>externally </a:t>
            </a:r>
            <a:r>
              <a:rPr lang="en-US" sz="2400" dirty="0"/>
              <a:t>imposed sponsor terms and </a:t>
            </a:r>
            <a:r>
              <a:rPr lang="en-US" sz="2400" dirty="0" smtClean="0"/>
              <a:t>conditions including </a:t>
            </a:r>
            <a:r>
              <a:rPr lang="en-US" sz="2400" dirty="0"/>
              <a:t>reporting and record keeping requirements contained in the award document. This includes, but is not limited </a:t>
            </a:r>
            <a:r>
              <a:rPr lang="en-US" sz="2400" dirty="0" smtClean="0"/>
              <a:t>to:   conducting </a:t>
            </a:r>
            <a:r>
              <a:rPr lang="en-US" sz="2400" dirty="0"/>
              <a:t>all work under the award in a timely and professional manner; for adhering to all </a:t>
            </a:r>
            <a:r>
              <a:rPr lang="en-US" sz="2400" dirty="0" smtClean="0"/>
              <a:t>compliance regulations </a:t>
            </a:r>
            <a:r>
              <a:rPr lang="en-US" sz="2400" dirty="0"/>
              <a:t>and procedures; assuring compliance with the </a:t>
            </a:r>
            <a:r>
              <a:rPr lang="en-US" sz="2400" dirty="0" smtClean="0"/>
              <a:t>terms </a:t>
            </a:r>
            <a:r>
              <a:rPr lang="en-US" sz="2400" dirty="0"/>
              <a:t>and conditions of the award that affect project performance; assuring that the project's performance is consistent with relevant University policies on matters such as publication of </a:t>
            </a:r>
            <a:r>
              <a:rPr lang="en-US" sz="2400" dirty="0" smtClean="0"/>
              <a:t>research </a:t>
            </a:r>
            <a:r>
              <a:rPr lang="en-US" sz="2400" dirty="0"/>
              <a:t>results, disclosure of inventions, and environmental health and safety; maintaining budgetary control through the use of appropriate </a:t>
            </a:r>
            <a:r>
              <a:rPr lang="en-US" sz="2400" dirty="0" smtClean="0"/>
              <a:t>departmental </a:t>
            </a:r>
            <a:r>
              <a:rPr lang="en-US" sz="2400" dirty="0"/>
              <a:t>or ORU staff and resources; assuring that costs incurred are reasonable, allowable, and allocable to the project; and complying with all progress and other technical reporting requirements specified by the award terms and conditions.</a:t>
            </a:r>
          </a:p>
          <a:p>
            <a:pPr marL="0" indent="0">
              <a:buNone/>
              <a:defRPr/>
            </a:pPr>
            <a:r>
              <a:rPr lang="en-US" sz="2000" b="1" dirty="0" smtClean="0"/>
              <a:t>The </a:t>
            </a:r>
            <a:r>
              <a:rPr lang="en-US" sz="2000" b="1" u="sng" dirty="0"/>
              <a:t>principal investigator</a:t>
            </a:r>
            <a:r>
              <a:rPr lang="en-US" sz="2000" b="1" dirty="0"/>
              <a:t> and the </a:t>
            </a:r>
            <a:r>
              <a:rPr lang="en-US" sz="2000" b="1" u="sng" dirty="0"/>
              <a:t>department</a:t>
            </a:r>
            <a:r>
              <a:rPr lang="en-US" sz="2000" b="1" dirty="0"/>
              <a:t> are responsible for reading, understanding and adhering to each term of the award document</a:t>
            </a:r>
            <a:r>
              <a:rPr lang="en-US" sz="2000" dirty="0" smtClean="0"/>
              <a:t>.</a:t>
            </a:r>
            <a:endParaRPr lang="en-US" sz="1900" dirty="0" smtClean="0"/>
          </a:p>
          <a:p>
            <a:pPr marL="0" indent="0">
              <a:buNone/>
              <a:defRPr/>
            </a:pPr>
            <a:endParaRPr lang="en-US" sz="2000" dirty="0"/>
          </a:p>
        </p:txBody>
      </p:sp>
    </p:spTree>
    <p:extLst>
      <p:ext uri="{BB962C8B-B14F-4D97-AF65-F5344CB8AC3E}">
        <p14:creationId xmlns:p14="http://schemas.microsoft.com/office/powerpoint/2010/main" val="332839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down)">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down)">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down)">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wipe(down)">
                                      <p:cBhvr>
                                        <p:cTn id="32" dur="5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wipe(down)">
                                      <p:cBhvr>
                                        <p:cTn id="37"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Finding 6</a:t>
            </a:r>
          </a:p>
        </p:txBody>
      </p:sp>
      <p:sp>
        <p:nvSpPr>
          <p:cNvPr id="31747" name="Content Placeholder 2"/>
          <p:cNvSpPr>
            <a:spLocks noGrp="1"/>
          </p:cNvSpPr>
          <p:nvPr>
            <p:ph idx="1"/>
          </p:nvPr>
        </p:nvSpPr>
        <p:spPr>
          <a:xfrm>
            <a:off x="526470" y="1682750"/>
            <a:ext cx="10661069" cy="4351338"/>
          </a:xfrm>
        </p:spPr>
        <p:txBody>
          <a:bodyPr/>
          <a:lstStyle/>
          <a:p>
            <a:pPr marL="0" indent="0">
              <a:buNone/>
            </a:pPr>
            <a:r>
              <a:rPr lang="en-US" altLang="en-US" sz="4400" dirty="0"/>
              <a:t>UCSB Used $180,000 of Remaining Fellowship Funds for Non-Award Purposes</a:t>
            </a:r>
          </a:p>
        </p:txBody>
      </p:sp>
    </p:spTree>
    <p:extLst>
      <p:ext uri="{BB962C8B-B14F-4D97-AF65-F5344CB8AC3E}">
        <p14:creationId xmlns:p14="http://schemas.microsoft.com/office/powerpoint/2010/main" val="256418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981200" y="1143000"/>
            <a:ext cx="8229600" cy="4114800"/>
          </a:xfrm>
        </p:spPr>
        <p:txBody>
          <a:bodyPr>
            <a:normAutofit lnSpcReduction="10000"/>
          </a:bodyPr>
          <a:lstStyle/>
          <a:p>
            <a:pPr marL="0" indent="0" algn="ctr">
              <a:buNone/>
            </a:pPr>
            <a:r>
              <a:rPr lang="en-US" altLang="en-US" sz="7200" dirty="0"/>
              <a:t>Final Resolution:</a:t>
            </a:r>
          </a:p>
          <a:p>
            <a:pPr marL="0" indent="0" algn="ctr">
              <a:buNone/>
            </a:pPr>
            <a:r>
              <a:rPr lang="en-US" altLang="en-US" sz="7200" dirty="0"/>
              <a:t>UCSB returned $43,000 of disallowed costs</a:t>
            </a:r>
          </a:p>
        </p:txBody>
      </p:sp>
    </p:spTree>
    <p:extLst>
      <p:ext uri="{BB962C8B-B14F-4D97-AF65-F5344CB8AC3E}">
        <p14:creationId xmlns:p14="http://schemas.microsoft.com/office/powerpoint/2010/main" val="232487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81200" y="1143000"/>
            <a:ext cx="8229600" cy="4114800"/>
          </a:xfrm>
        </p:spPr>
        <p:txBody>
          <a:bodyPr/>
          <a:lstStyle/>
          <a:p>
            <a:pPr>
              <a:defRPr/>
            </a:pPr>
            <a:r>
              <a:rPr lang="en-US" sz="4800" dirty="0"/>
              <a:t>August 21, 2015</a:t>
            </a:r>
          </a:p>
          <a:p>
            <a:pPr>
              <a:defRPr/>
            </a:pPr>
            <a:r>
              <a:rPr lang="en-US" sz="4800" b="1" dirty="0"/>
              <a:t>In the NSF's Priciest Grant-Fraud Settlement, </a:t>
            </a:r>
            <a:r>
              <a:rPr lang="en-US" sz="4800" b="1" u="sng" dirty="0"/>
              <a:t>Northeastern University </a:t>
            </a:r>
            <a:r>
              <a:rPr lang="en-US" sz="4800" b="1" dirty="0"/>
              <a:t>Will Pay $2.7 Million</a:t>
            </a:r>
          </a:p>
        </p:txBody>
      </p:sp>
    </p:spTree>
    <p:extLst>
      <p:ext uri="{BB962C8B-B14F-4D97-AF65-F5344CB8AC3E}">
        <p14:creationId xmlns:p14="http://schemas.microsoft.com/office/powerpoint/2010/main" val="42129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81200" y="1143000"/>
            <a:ext cx="8229600" cy="4114800"/>
          </a:xfrm>
        </p:spPr>
        <p:txBody>
          <a:bodyPr>
            <a:normAutofit fontScale="92500" lnSpcReduction="10000"/>
          </a:bodyPr>
          <a:lstStyle/>
          <a:p>
            <a:pPr>
              <a:defRPr/>
            </a:pPr>
            <a:r>
              <a:rPr lang="en-US" sz="4000" dirty="0"/>
              <a:t>The case stems from the management of NSF grant money awarded to Northeastern for work at CERN, the European Organization for Nuclear Research, from 2001 to 2010. The work was led by a professor of physics, Stephen ­</a:t>
            </a:r>
            <a:r>
              <a:rPr lang="en-US" sz="4000" dirty="0" err="1"/>
              <a:t>Reucroft</a:t>
            </a:r>
            <a:r>
              <a:rPr lang="en-US" sz="4000" dirty="0"/>
              <a:t>.</a:t>
            </a:r>
            <a:endParaRPr lang="en-US" sz="4000" b="1" dirty="0"/>
          </a:p>
        </p:txBody>
      </p:sp>
    </p:spTree>
    <p:extLst>
      <p:ext uri="{BB962C8B-B14F-4D97-AF65-F5344CB8AC3E}">
        <p14:creationId xmlns:p14="http://schemas.microsoft.com/office/powerpoint/2010/main" val="283010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81200" y="1143000"/>
            <a:ext cx="8229600" cy="4114800"/>
          </a:xfrm>
        </p:spPr>
        <p:txBody>
          <a:bodyPr>
            <a:normAutofit lnSpcReduction="10000"/>
          </a:bodyPr>
          <a:lstStyle/>
          <a:p>
            <a:pPr>
              <a:defRPr/>
            </a:pPr>
            <a:r>
              <a:rPr lang="en-US" dirty="0" smtClean="0"/>
              <a:t>The university issued a written statement that put the blame largely on the PI, who retired from Northeastern in 2010.</a:t>
            </a:r>
          </a:p>
          <a:p>
            <a:pPr>
              <a:defRPr/>
            </a:pPr>
            <a:r>
              <a:rPr lang="en-US" dirty="0" smtClean="0"/>
              <a:t>"The conduct in question related to accounting and grant oversight," Northeastern said in a written statement. "The university self-reported the discrepancies to the funding agency, the National Science Foundation, as soon as they were discovered and fully cooperated with the agency’s review."</a:t>
            </a:r>
            <a:endParaRPr lang="en-US" dirty="0"/>
          </a:p>
        </p:txBody>
      </p:sp>
    </p:spTree>
    <p:extLst>
      <p:ext uri="{BB962C8B-B14F-4D97-AF65-F5344CB8AC3E}">
        <p14:creationId xmlns:p14="http://schemas.microsoft.com/office/powerpoint/2010/main" val="355501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81200" y="914400"/>
            <a:ext cx="8229600" cy="4114800"/>
          </a:xfrm>
        </p:spPr>
        <p:txBody>
          <a:bodyPr>
            <a:normAutofit fontScale="92500" lnSpcReduction="20000"/>
          </a:bodyPr>
          <a:lstStyle/>
          <a:p>
            <a:pPr>
              <a:defRPr/>
            </a:pPr>
            <a:r>
              <a:rPr lang="en-US" sz="2600" dirty="0"/>
              <a:t>But the terms of the $2.7-million settlement suggested that Northeastern bore substantial responsibility. According to the agreement, </a:t>
            </a:r>
            <a:r>
              <a:rPr lang="en-US" sz="2600" u="sng" dirty="0"/>
              <a:t>the university failed to provide necessary oversight</a:t>
            </a:r>
            <a:r>
              <a:rPr lang="en-US" sz="2600" dirty="0"/>
              <a:t>, </a:t>
            </a:r>
            <a:r>
              <a:rPr lang="en-US" sz="2600" u="sng" dirty="0"/>
              <a:t>failed to pay interest due</a:t>
            </a:r>
            <a:r>
              <a:rPr lang="en-US" sz="2600" dirty="0"/>
              <a:t>, </a:t>
            </a:r>
            <a:r>
              <a:rPr lang="en-US" sz="2600" u="sng" dirty="0"/>
              <a:t>paid salaries without required documentation</a:t>
            </a:r>
            <a:r>
              <a:rPr lang="en-US" sz="2600" dirty="0"/>
              <a:t>, and </a:t>
            </a:r>
            <a:r>
              <a:rPr lang="en-US" sz="2600" u="sng" dirty="0"/>
              <a:t>paid expense money based on inadequate or fraudulent documentation submitted by the PI</a:t>
            </a:r>
            <a:r>
              <a:rPr lang="en-US" sz="2600" dirty="0"/>
              <a:t>.</a:t>
            </a:r>
          </a:p>
          <a:p>
            <a:pPr>
              <a:defRPr/>
            </a:pPr>
            <a:r>
              <a:rPr lang="en-US" sz="2600" dirty="0"/>
              <a:t>Northeastern "continued to engage in these practices when it knew or should have known in 2006, if not before, that Professor </a:t>
            </a:r>
            <a:r>
              <a:rPr lang="en-US" sz="2600" dirty="0" err="1"/>
              <a:t>Reucroft</a:t>
            </a:r>
            <a:r>
              <a:rPr lang="en-US" sz="2600" dirty="0"/>
              <a:t> had violated NSF requirements when he submitted fraudulent claims for personal expenses," said the </a:t>
            </a:r>
            <a:r>
              <a:rPr lang="en-US" sz="2600" dirty="0">
                <a:hlinkClick r:id="rId2"/>
              </a:rPr>
              <a:t>settlement</a:t>
            </a:r>
            <a:r>
              <a:rPr lang="en-US" sz="2600" dirty="0"/>
              <a:t>.</a:t>
            </a:r>
          </a:p>
        </p:txBody>
      </p:sp>
    </p:spTree>
    <p:extLst>
      <p:ext uri="{BB962C8B-B14F-4D97-AF65-F5344CB8AC3E}">
        <p14:creationId xmlns:p14="http://schemas.microsoft.com/office/powerpoint/2010/main" val="352654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81200" y="914400"/>
            <a:ext cx="8229600" cy="4114800"/>
          </a:xfrm>
        </p:spPr>
        <p:txBody>
          <a:bodyPr>
            <a:normAutofit fontScale="92500" lnSpcReduction="20000"/>
          </a:bodyPr>
          <a:lstStyle/>
          <a:p>
            <a:pPr>
              <a:defRPr/>
            </a:pPr>
            <a:r>
              <a:rPr lang="en-US" dirty="0"/>
              <a:t>Altogether the university "approved and disbursed at least 26 advances, totaling approximately $8.4 million in NSF funds, to CERN team accounts without required verification of need and sufficient oversight," the settlement said.</a:t>
            </a:r>
          </a:p>
          <a:p>
            <a:pPr>
              <a:defRPr/>
            </a:pPr>
            <a:r>
              <a:rPr lang="en-US" dirty="0"/>
              <a:t>The PI denied authorizing any improper expenses, and said he has not been contacted since his 2010 retirement by anyone at Northeastern, the NSF, or the U.S. DoE. "I am at a loss to understand it," he said of the complaint and settlement. "I am also a bit surprised that I have not been involved in the process."</a:t>
            </a:r>
            <a:endParaRPr lang="en-US" sz="2600" dirty="0"/>
          </a:p>
        </p:txBody>
      </p:sp>
    </p:spTree>
    <p:extLst>
      <p:ext uri="{BB962C8B-B14F-4D97-AF65-F5344CB8AC3E}">
        <p14:creationId xmlns:p14="http://schemas.microsoft.com/office/powerpoint/2010/main" val="85458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81200" y="914400"/>
            <a:ext cx="8229600" cy="4114800"/>
          </a:xfrm>
        </p:spPr>
        <p:txBody>
          <a:bodyPr>
            <a:normAutofit fontScale="92500" lnSpcReduction="10000"/>
          </a:bodyPr>
          <a:lstStyle/>
          <a:p>
            <a:pPr>
              <a:defRPr/>
            </a:pPr>
            <a:r>
              <a:rPr lang="en-US" sz="4400" dirty="0"/>
              <a:t>The NSF’s Office of Inspector General handled the investigation. A spokeswoman with the office said she had no comment on the case, which she described as the OIG’s largest civil investigative recovery of NSF award funds</a:t>
            </a:r>
          </a:p>
        </p:txBody>
      </p:sp>
    </p:spTree>
    <p:extLst>
      <p:ext uri="{BB962C8B-B14F-4D97-AF65-F5344CB8AC3E}">
        <p14:creationId xmlns:p14="http://schemas.microsoft.com/office/powerpoint/2010/main" val="405316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526470" y="1564026"/>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ClrTx/>
              <a:buSzTx/>
              <a:buFontTx/>
              <a:buNone/>
            </a:pPr>
            <a:endParaRPr lang="en-US" altLang="en-US" sz="2800" b="1" dirty="0">
              <a:solidFill>
                <a:schemeClr val="tx2"/>
              </a:solidFill>
              <a:latin typeface="Book Antiqua" panose="02040602050305030304" pitchFamily="18" charset="0"/>
            </a:endParaRPr>
          </a:p>
          <a:p>
            <a:pPr>
              <a:buSzPct val="75000"/>
            </a:pPr>
            <a:r>
              <a:rPr lang="en-US" altLang="en-US" sz="2600" dirty="0"/>
              <a:t>Understand OMB Uniform Guidance</a:t>
            </a:r>
            <a:br>
              <a:rPr lang="en-US" altLang="en-US" sz="2600" dirty="0"/>
            </a:br>
            <a:r>
              <a:rPr lang="en-US" altLang="en-US" sz="2600" dirty="0"/>
              <a:t>	and the Costing Principles</a:t>
            </a:r>
          </a:p>
          <a:p>
            <a:pPr>
              <a:buSzPct val="75000"/>
            </a:pPr>
            <a:r>
              <a:rPr lang="en-US" altLang="en-US" sz="2600" dirty="0"/>
              <a:t>DS-2</a:t>
            </a:r>
          </a:p>
          <a:p>
            <a:pPr>
              <a:buSzPct val="75000"/>
            </a:pPr>
            <a:r>
              <a:rPr lang="en-US" altLang="en-US" sz="2600" dirty="0"/>
              <a:t>Be aware of additional award restrictions.</a:t>
            </a:r>
          </a:p>
          <a:p>
            <a:pPr>
              <a:buSzPct val="75000"/>
            </a:pPr>
            <a:r>
              <a:rPr lang="en-US" altLang="en-US" sz="2600" dirty="0"/>
              <a:t>Exercise Good Judgment</a:t>
            </a:r>
          </a:p>
          <a:p>
            <a:pPr>
              <a:buSzPct val="75000"/>
            </a:pPr>
            <a:r>
              <a:rPr lang="en-US" altLang="en-US" sz="2600" dirty="0"/>
              <a:t>Demonstrate Accountability</a:t>
            </a:r>
          </a:p>
          <a:p>
            <a:pPr>
              <a:buSzPct val="75000"/>
            </a:pPr>
            <a:r>
              <a:rPr lang="en-US" altLang="en-US" sz="2600" dirty="0"/>
              <a:t>Strengthen Internal Controls</a:t>
            </a:r>
          </a:p>
          <a:p>
            <a:pPr>
              <a:buSzPct val="75000"/>
            </a:pPr>
            <a:r>
              <a:rPr lang="en-US" altLang="en-US" sz="2600" dirty="0"/>
              <a:t>Document!  Document!  Document to Justify </a:t>
            </a:r>
            <a:r>
              <a:rPr lang="en-US" altLang="en-US" sz="2600" dirty="0" err="1"/>
              <a:t>Allowability</a:t>
            </a:r>
            <a:r>
              <a:rPr lang="en-US" altLang="en-US" sz="2600" dirty="0"/>
              <a:t>!</a:t>
            </a:r>
          </a:p>
        </p:txBody>
      </p:sp>
      <p:sp>
        <p:nvSpPr>
          <p:cNvPr id="71684" name="Rectangle 4"/>
          <p:cNvSpPr>
            <a:spLocks noChangeArrowheads="1"/>
          </p:cNvSpPr>
          <p:nvPr/>
        </p:nvSpPr>
        <p:spPr bwMode="auto">
          <a:xfrm>
            <a:off x="323851" y="1170389"/>
            <a:ext cx="404918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Clr>
                <a:schemeClr val="accent1"/>
              </a:buClr>
              <a:buSzPct val="75000"/>
              <a:buFont typeface="Monotype Sorts" pitchFamily="2" charset="2"/>
              <a:buNone/>
            </a:pPr>
            <a:r>
              <a:rPr lang="en-US" altLang="en-US" b="1" dirty="0">
                <a:solidFill>
                  <a:schemeClr val="tx2"/>
                </a:solidFill>
                <a:latin typeface="Book Antiqua" panose="02040602050305030304" pitchFamily="18" charset="0"/>
              </a:rPr>
              <a:t> </a:t>
            </a:r>
            <a:r>
              <a:rPr lang="en-US" altLang="en-US" b="1" dirty="0">
                <a:solidFill>
                  <a:schemeClr val="tx2"/>
                </a:solidFill>
                <a:latin typeface="Century Gothic" panose="020B0502020202020204" pitchFamily="34" charset="0"/>
              </a:rPr>
              <a:t> What can you do?</a:t>
            </a:r>
          </a:p>
        </p:txBody>
      </p:sp>
      <p:pic>
        <p:nvPicPr>
          <p:cNvPr id="3123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OVERVIEW</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12325"/>
                                        </p:tgtEl>
                                        <p:attrNameLst>
                                          <p:attrName>style.visibility</p:attrName>
                                        </p:attrNameLst>
                                      </p:cBhvr>
                                      <p:to>
                                        <p:strVal val="visible"/>
                                      </p:to>
                                    </p:set>
                                    <p:animEffect transition="in" filter="slide(fromBottom)">
                                      <p:cBhvr>
                                        <p:cTn id="7" dur="500"/>
                                        <p:tgtEl>
                                          <p:spTgt spid="312325"/>
                                        </p:tgtEl>
                                      </p:cBhvr>
                                    </p:animEffect>
                                  </p:childTnLst>
                                </p:cTn>
                              </p:par>
                              <p:par>
                                <p:cTn id="8" presetID="8" presetClass="emph" presetSubtype="0" fill="hold" nodeType="withEffect">
                                  <p:stCondLst>
                                    <p:cond delay="0"/>
                                  </p:stCondLst>
                                  <p:childTnLst>
                                    <p:animRot by="21600000">
                                      <p:cBhvr>
                                        <p:cTn id="9" dur="2000" fill="hold"/>
                                        <p:tgtEl>
                                          <p:spTgt spid="3123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1037" y="63500"/>
            <a:ext cx="8229600" cy="850900"/>
          </a:xfrm>
        </p:spPr>
        <p:txBody>
          <a:bodyPr/>
          <a:lstStyle/>
          <a:p>
            <a:pPr eaLnBrk="1" hangingPunct="1">
              <a:defRPr/>
            </a:pPr>
            <a:r>
              <a:rPr lang="en-US" sz="4000" dirty="0"/>
              <a:t>Resources</a:t>
            </a:r>
          </a:p>
        </p:txBody>
      </p:sp>
      <p:sp>
        <p:nvSpPr>
          <p:cNvPr id="262147" name="Rectangle 3"/>
          <p:cNvSpPr>
            <a:spLocks noGrp="1" noChangeArrowheads="1"/>
          </p:cNvSpPr>
          <p:nvPr>
            <p:ph type="body" idx="1"/>
          </p:nvPr>
        </p:nvSpPr>
        <p:spPr>
          <a:xfrm>
            <a:off x="681037" y="1038225"/>
            <a:ext cx="8915400" cy="5791200"/>
          </a:xfrm>
        </p:spPr>
        <p:txBody>
          <a:bodyPr>
            <a:normAutofit lnSpcReduction="10000"/>
          </a:bodyPr>
          <a:lstStyle/>
          <a:p>
            <a:pPr eaLnBrk="1" hangingPunct="1">
              <a:defRPr/>
            </a:pPr>
            <a:r>
              <a:rPr lang="en-US" sz="2600" b="1" dirty="0"/>
              <a:t>OMB Uniform Guidance</a:t>
            </a:r>
          </a:p>
          <a:p>
            <a:pPr lvl="1" eaLnBrk="1" hangingPunct="1">
              <a:defRPr/>
            </a:pPr>
            <a:r>
              <a:rPr lang="en-US" dirty="0">
                <a:solidFill>
                  <a:schemeClr val="hlink"/>
                </a:solidFill>
                <a:hlinkClick r:id="rId3"/>
              </a:rPr>
              <a:t>http://www.bfs.ucsb.edu/omb/omb-uniform-guidance</a:t>
            </a:r>
            <a:endParaRPr lang="en-US" dirty="0">
              <a:solidFill>
                <a:schemeClr val="hlink"/>
              </a:solidFill>
            </a:endParaRPr>
          </a:p>
          <a:p>
            <a:pPr lvl="1" eaLnBrk="1" hangingPunct="1">
              <a:defRPr/>
            </a:pPr>
            <a:r>
              <a:rPr lang="en-US" sz="2600" b="1" dirty="0"/>
              <a:t>Business Finance Bulletin A-47</a:t>
            </a:r>
          </a:p>
          <a:p>
            <a:pPr lvl="1" eaLnBrk="1" hangingPunct="1">
              <a:defRPr/>
            </a:pPr>
            <a:r>
              <a:rPr lang="en-US" dirty="0">
                <a:solidFill>
                  <a:schemeClr val="hlink"/>
                </a:solidFill>
                <a:hlinkClick r:id="rId4"/>
              </a:rPr>
              <a:t>http://policy.ucop.edu/doc/3420326/BFB-A-47</a:t>
            </a:r>
            <a:endParaRPr lang="en-US" dirty="0">
              <a:solidFill>
                <a:schemeClr val="hlink"/>
              </a:solidFill>
            </a:endParaRPr>
          </a:p>
          <a:p>
            <a:pPr eaLnBrk="1" hangingPunct="1">
              <a:defRPr/>
            </a:pPr>
            <a:r>
              <a:rPr lang="en-US" sz="2600" b="1" dirty="0"/>
              <a:t>Departmental Costing Guidelines </a:t>
            </a:r>
          </a:p>
          <a:p>
            <a:pPr lvl="1" eaLnBrk="1" hangingPunct="1">
              <a:defRPr/>
            </a:pPr>
            <a:r>
              <a:rPr lang="en-US" dirty="0">
                <a:solidFill>
                  <a:schemeClr val="hlink"/>
                </a:solidFill>
                <a:hlinkClick r:id="rId5"/>
              </a:rPr>
              <a:t>http://</a:t>
            </a:r>
            <a:r>
              <a:rPr lang="en-US" dirty="0" smtClean="0">
                <a:solidFill>
                  <a:schemeClr val="hlink"/>
                </a:solidFill>
                <a:hlinkClick r:id="rId5"/>
              </a:rPr>
              <a:t>www.bfs.ucsb.edu/sites/www.bfs.ucsb.edu/files/docs/extramural_funds/Guide%20to%20Allowable%20Costs%20%28final%29.pdf</a:t>
            </a:r>
            <a:endParaRPr lang="en-US" dirty="0">
              <a:solidFill>
                <a:schemeClr val="hlink"/>
              </a:solidFill>
            </a:endParaRPr>
          </a:p>
          <a:p>
            <a:pPr marL="457200" lvl="1" indent="0" eaLnBrk="1" hangingPunct="1">
              <a:buNone/>
              <a:defRPr/>
            </a:pPr>
            <a:r>
              <a:rPr lang="en-US" sz="2600" b="1" dirty="0" smtClean="0"/>
              <a:t>Object </a:t>
            </a:r>
            <a:r>
              <a:rPr lang="en-US" sz="2600" b="1" dirty="0"/>
              <a:t>Code Listing</a:t>
            </a:r>
          </a:p>
          <a:p>
            <a:pPr lvl="1">
              <a:defRPr/>
            </a:pPr>
            <a:r>
              <a:rPr lang="en-US" dirty="0">
                <a:solidFill>
                  <a:schemeClr val="hlink"/>
                </a:solidFill>
                <a:hlinkClick r:id="rId6"/>
              </a:rPr>
              <a:t>https://</a:t>
            </a:r>
            <a:r>
              <a:rPr lang="en-US" dirty="0" smtClean="0">
                <a:solidFill>
                  <a:schemeClr val="hlink"/>
                </a:solidFill>
                <a:hlinkClick r:id="rId6"/>
              </a:rPr>
              <a:t>www.bfs.ucsb.edu/sites/www.bfs.ucsb.edu/files/docs/accounting/Object-Code-Listing-Basic.pdf</a:t>
            </a:r>
            <a:endParaRPr lang="en-US" dirty="0" smtClean="0">
              <a:solidFill>
                <a:schemeClr val="hlink"/>
              </a:solidFill>
            </a:endParaRPr>
          </a:p>
          <a:p>
            <a:pPr marL="457200" lvl="1" indent="0">
              <a:buNone/>
              <a:defRPr/>
            </a:pPr>
            <a:r>
              <a:rPr lang="en-US" sz="2600" b="1" dirty="0" smtClean="0"/>
              <a:t>Disclosure </a:t>
            </a:r>
            <a:r>
              <a:rPr lang="en-US" sz="2600" b="1" dirty="0"/>
              <a:t>Statement (Form DS-2)</a:t>
            </a:r>
          </a:p>
          <a:p>
            <a:pPr lvl="1" eaLnBrk="1" hangingPunct="1">
              <a:lnSpc>
                <a:spcPct val="90000"/>
              </a:lnSpc>
              <a:defRPr/>
            </a:pPr>
            <a:r>
              <a:rPr lang="en-US" dirty="0">
                <a:solidFill>
                  <a:schemeClr val="hlink"/>
                </a:solidFill>
                <a:hlinkClick r:id="rId7"/>
              </a:rPr>
              <a:t>http://www.bfs.ucsb.edu/files/docs/extramural_funds/efm-disclosure-statement.pdf</a:t>
            </a:r>
            <a:endParaRPr lang="en-US" dirty="0" smtClean="0">
              <a:solidFill>
                <a:schemeClr val="hlink"/>
              </a:solidFill>
            </a:endParaRPr>
          </a:p>
          <a:p>
            <a:pPr lvl="1" eaLnBrk="1" hangingPunct="1">
              <a:buFont typeface="Tahoma" panose="020B0604030504040204" pitchFamily="34" charset="0"/>
              <a:buNone/>
              <a:defRPr/>
            </a:pPr>
            <a:endParaRPr lang="en-US" dirty="0" smtClean="0">
              <a:solidFill>
                <a:schemeClr val="hlin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3200" dirty="0" smtClean="0"/>
              <a:t>Roles of Specific Units for C&amp;G Award Administration</a:t>
            </a:r>
            <a:endParaRPr lang="en-US" sz="3200" dirty="0"/>
          </a:p>
        </p:txBody>
      </p:sp>
      <p:sp>
        <p:nvSpPr>
          <p:cNvPr id="49155" name="Rectangle 3"/>
          <p:cNvSpPr>
            <a:spLocks noGrp="1" noChangeArrowheads="1"/>
          </p:cNvSpPr>
          <p:nvPr>
            <p:ph type="body" idx="1"/>
          </p:nvPr>
        </p:nvSpPr>
        <p:spPr>
          <a:xfrm>
            <a:off x="595311" y="1190624"/>
            <a:ext cx="9980674" cy="3581400"/>
          </a:xfrm>
        </p:spPr>
        <p:txBody>
          <a:bodyPr>
            <a:normAutofit lnSpcReduction="10000"/>
          </a:bodyPr>
          <a:lstStyle/>
          <a:p>
            <a:pPr marL="0" indent="0">
              <a:buNone/>
              <a:defRPr/>
            </a:pPr>
            <a:r>
              <a:rPr lang="en-US" b="1" dirty="0" smtClean="0"/>
              <a:t>Procurement Services</a:t>
            </a:r>
            <a:r>
              <a:rPr lang="en-US" dirty="0" smtClean="0"/>
              <a:t>.</a:t>
            </a:r>
            <a:endParaRPr lang="en-US" dirty="0" smtClean="0"/>
          </a:p>
          <a:p>
            <a:r>
              <a:rPr lang="en-US" sz="2400" dirty="0"/>
              <a:t>Procurement Services is responsible for contracting for requested goods and services for the University at the best price and quality available. We also process revenue contracts for non-research services departments provide to the outside community</a:t>
            </a:r>
            <a:r>
              <a:rPr lang="en-US" sz="2400" dirty="0" smtClean="0"/>
              <a:t>.</a:t>
            </a:r>
          </a:p>
          <a:p>
            <a:r>
              <a:rPr lang="en-US" sz="2400" dirty="0" smtClean="0"/>
              <a:t>Must follow all required Federal guidelines for all purchases made from Federal and Federal-Flow-Through fund sources.</a:t>
            </a:r>
            <a:endParaRPr lang="en-US" sz="2400" dirty="0"/>
          </a:p>
          <a:p>
            <a:r>
              <a:rPr lang="en-US" sz="2400" dirty="0"/>
              <a:t>PSAs are handled in this area as well.</a:t>
            </a:r>
          </a:p>
          <a:p>
            <a:r>
              <a:rPr lang="en-US" sz="2400" u="sng" dirty="0">
                <a:hlinkClick r:id="rId3"/>
              </a:rPr>
              <a:t>https://www.bfs.ucsb.edu/procurement/news</a:t>
            </a:r>
            <a:endParaRPr lang="en-US" sz="2000" dirty="0"/>
          </a:p>
        </p:txBody>
      </p:sp>
    </p:spTree>
    <p:extLst>
      <p:ext uri="{BB962C8B-B14F-4D97-AF65-F5344CB8AC3E}">
        <p14:creationId xmlns:p14="http://schemas.microsoft.com/office/powerpoint/2010/main" val="40263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eaLnBrk="1" hangingPunct="1">
              <a:defRPr/>
            </a:pPr>
            <a:r>
              <a:rPr lang="en-US" sz="4000" dirty="0"/>
              <a:t>F&amp;A Resources</a:t>
            </a:r>
            <a:r>
              <a:rPr lang="en-US" dirty="0" smtClean="0"/>
              <a:t> </a:t>
            </a:r>
          </a:p>
        </p:txBody>
      </p:sp>
      <p:sp>
        <p:nvSpPr>
          <p:cNvPr id="346115" name="Rectangle 3"/>
          <p:cNvSpPr>
            <a:spLocks noGrp="1" noChangeArrowheads="1"/>
          </p:cNvSpPr>
          <p:nvPr>
            <p:ph type="body" idx="1"/>
          </p:nvPr>
        </p:nvSpPr>
        <p:spPr>
          <a:xfrm>
            <a:off x="526470" y="1504950"/>
            <a:ext cx="8991600" cy="4953000"/>
          </a:xfrm>
        </p:spPr>
        <p:txBody>
          <a:bodyPr/>
          <a:lstStyle/>
          <a:p>
            <a:pPr>
              <a:defRPr/>
            </a:pPr>
            <a:r>
              <a:rPr lang="en-US" b="1" dirty="0" smtClean="0"/>
              <a:t>IDC Rate Agreement </a:t>
            </a:r>
            <a:r>
              <a:rPr lang="en-US" dirty="0">
                <a:solidFill>
                  <a:schemeClr val="hlink"/>
                </a:solidFill>
                <a:hlinkClick r:id="rId3"/>
              </a:rPr>
              <a:t>https://</a:t>
            </a:r>
            <a:r>
              <a:rPr lang="en-US" dirty="0" smtClean="0">
                <a:solidFill>
                  <a:schemeClr val="hlink"/>
                </a:solidFill>
                <a:hlinkClick r:id="rId3"/>
              </a:rPr>
              <a:t>www.bfs.ucsb.edu/sites/www.bfs.ucsb.edu/files/docs/extramural_funds/Federal_Indirect_Cost_Rate_Agreement_Signed_2017-10-04.pdf</a:t>
            </a:r>
            <a:endParaRPr lang="en-US" dirty="0" smtClean="0">
              <a:solidFill>
                <a:schemeClr val="hlink"/>
              </a:solidFill>
            </a:endParaRPr>
          </a:p>
          <a:p>
            <a:pPr>
              <a:defRPr/>
            </a:pPr>
            <a:r>
              <a:rPr lang="en-US" b="1" dirty="0" smtClean="0"/>
              <a:t>Introduction to IDC by V.C. </a:t>
            </a:r>
            <a:r>
              <a:rPr lang="en-US" b="1" dirty="0" err="1" smtClean="0"/>
              <a:t>Witherell</a:t>
            </a:r>
            <a:endParaRPr lang="en-US" b="1" dirty="0" smtClean="0"/>
          </a:p>
          <a:p>
            <a:pPr lvl="1" eaLnBrk="1" hangingPunct="1">
              <a:defRPr/>
            </a:pPr>
            <a:r>
              <a:rPr lang="en-US" dirty="0">
                <a:solidFill>
                  <a:schemeClr val="hlink"/>
                </a:solidFill>
                <a:hlinkClick r:id="rId4"/>
              </a:rPr>
              <a:t>https://</a:t>
            </a:r>
            <a:r>
              <a:rPr lang="en-US" dirty="0" smtClean="0">
                <a:solidFill>
                  <a:schemeClr val="hlink"/>
                </a:solidFill>
                <a:hlinkClick r:id="rId4"/>
              </a:rPr>
              <a:t>www.research.ucsb.edu/media/199439/introduction_to_indirect_costs.pdf</a:t>
            </a:r>
            <a:endParaRPr lang="en-US" dirty="0">
              <a:solidFill>
                <a:schemeClr val="hlink"/>
              </a:solidFill>
            </a:endParaRPr>
          </a:p>
          <a:p>
            <a:pPr marL="457200" lvl="1" indent="0" eaLnBrk="1" hangingPunct="1">
              <a:buNone/>
              <a:defRPr/>
            </a:pPr>
            <a:r>
              <a:rPr lang="en-US" b="1" dirty="0" smtClean="0"/>
              <a:t>Typically </a:t>
            </a:r>
            <a:r>
              <a:rPr lang="en-US" b="1" dirty="0" smtClean="0"/>
              <a:t>F&amp;A Listing</a:t>
            </a:r>
          </a:p>
          <a:p>
            <a:pPr lvl="1" eaLnBrk="1" hangingPunct="1">
              <a:defRPr/>
            </a:pPr>
            <a:r>
              <a:rPr lang="en-US" sz="2600" dirty="0">
                <a:solidFill>
                  <a:schemeClr val="hlink"/>
                </a:solidFill>
                <a:hlinkClick r:id="rId5"/>
              </a:rPr>
              <a:t>http://</a:t>
            </a:r>
            <a:r>
              <a:rPr lang="en-US" sz="2600" dirty="0" smtClean="0">
                <a:solidFill>
                  <a:schemeClr val="hlink"/>
                </a:solidFill>
                <a:hlinkClick r:id="rId5"/>
              </a:rPr>
              <a:t>www.bfs.ucsb.edu/extramural-funds/awards/typically-fa-unallowables-object-codes</a:t>
            </a:r>
            <a:endParaRPr lang="en-US" sz="2600" dirty="0" smtClean="0">
              <a:solidFill>
                <a:schemeClr val="hlink"/>
              </a:solidFill>
            </a:endParaRPr>
          </a:p>
          <a:p>
            <a:pPr lvl="1" eaLnBrk="1" hangingPunct="1">
              <a:defRPr/>
            </a:pPr>
            <a:endParaRPr lang="en-US" dirty="0" smtClean="0"/>
          </a:p>
          <a:p>
            <a:pPr eaLnBrk="1" hangingPunct="1">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Additional Resources</a:t>
            </a:r>
          </a:p>
        </p:txBody>
      </p:sp>
      <p:sp>
        <p:nvSpPr>
          <p:cNvPr id="75779" name="Rectangle 3"/>
          <p:cNvSpPr>
            <a:spLocks noGrp="1" noChangeArrowheads="1"/>
          </p:cNvSpPr>
          <p:nvPr>
            <p:ph type="body" idx="1"/>
          </p:nvPr>
        </p:nvSpPr>
        <p:spPr>
          <a:xfrm>
            <a:off x="526470" y="1808162"/>
            <a:ext cx="10661069" cy="4351338"/>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rPr>
              <a:t>Equipment Management-Vaughn Boyle</a:t>
            </a:r>
          </a:p>
          <a:p>
            <a:pPr lvl="1"/>
            <a:r>
              <a:rPr lang="en-US" altLang="en-US" dirty="0" smtClean="0">
                <a:effectLst/>
                <a:hlinkClick r:id="rId3"/>
              </a:rPr>
              <a:t>vaughn.boyle@purc.ucsb.edu</a:t>
            </a:r>
            <a:r>
              <a:rPr lang="en-US" altLang="en-US" dirty="0" smtClean="0">
                <a:effectLst/>
              </a:rPr>
              <a:t> (ext.7377)</a:t>
            </a:r>
          </a:p>
          <a:p>
            <a:r>
              <a:rPr lang="en-US" altLang="en-US" dirty="0" smtClean="0">
                <a:effectLst/>
              </a:rPr>
              <a:t>Travel-Annette Gonzales (ext.7037)</a:t>
            </a:r>
          </a:p>
          <a:p>
            <a:pPr lvl="1"/>
            <a:r>
              <a:rPr lang="en-US" altLang="en-US" dirty="0" smtClean="0">
                <a:solidFill>
                  <a:schemeClr val="hlink"/>
                </a:solidFill>
                <a:effectLst/>
              </a:rPr>
              <a:t>annette.gonzales@bfs.ucsb.edu</a:t>
            </a:r>
          </a:p>
          <a:p>
            <a:endParaRPr lang="en-US" altLang="en-US" dirty="0" smtClean="0">
              <a:solidFill>
                <a:schemeClr val="hlink"/>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3336681" y="2025650"/>
            <a:ext cx="5139228"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pPr>
            <a:r>
              <a:rPr lang="en-US" altLang="en-US" sz="6000" b="1" dirty="0">
                <a:latin typeface="Century Gothic" panose="020B0502020202020204" pitchFamily="34" charset="0"/>
              </a:rPr>
              <a:t>QUESTIONS??</a:t>
            </a:r>
          </a:p>
        </p:txBody>
      </p:sp>
      <p:grpSp>
        <p:nvGrpSpPr>
          <p:cNvPr id="2" name="Group 4"/>
          <p:cNvGrpSpPr>
            <a:grpSpLocks noChangeAspect="1"/>
          </p:cNvGrpSpPr>
          <p:nvPr/>
        </p:nvGrpSpPr>
        <p:grpSpPr bwMode="auto">
          <a:xfrm>
            <a:off x="5118100" y="3136900"/>
            <a:ext cx="1638300" cy="2997200"/>
            <a:chOff x="2264" y="1976"/>
            <a:chExt cx="1032" cy="1888"/>
          </a:xfrm>
        </p:grpSpPr>
        <p:sp>
          <p:nvSpPr>
            <p:cNvPr id="76804" name="AutoShape 5"/>
            <p:cNvSpPr>
              <a:spLocks noChangeAspect="1" noChangeArrowheads="1" noTextEdit="1"/>
            </p:cNvSpPr>
            <p:nvPr/>
          </p:nvSpPr>
          <p:spPr bwMode="auto">
            <a:xfrm>
              <a:off x="2264" y="1976"/>
              <a:ext cx="1032"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5" name="Freeform 6"/>
            <p:cNvSpPr>
              <a:spLocks/>
            </p:cNvSpPr>
            <p:nvPr/>
          </p:nvSpPr>
          <p:spPr bwMode="auto">
            <a:xfrm>
              <a:off x="2434" y="3273"/>
              <a:ext cx="642" cy="533"/>
            </a:xfrm>
            <a:custGeom>
              <a:avLst/>
              <a:gdLst>
                <a:gd name="T0" fmla="*/ 4 w 642"/>
                <a:gd name="T1" fmla="*/ 221 h 533"/>
                <a:gd name="T2" fmla="*/ 36 w 642"/>
                <a:gd name="T3" fmla="*/ 259 h 533"/>
                <a:gd name="T4" fmla="*/ 38 w 642"/>
                <a:gd name="T5" fmla="*/ 309 h 533"/>
                <a:gd name="T6" fmla="*/ 38 w 642"/>
                <a:gd name="T7" fmla="*/ 349 h 533"/>
                <a:gd name="T8" fmla="*/ 34 w 642"/>
                <a:gd name="T9" fmla="*/ 380 h 533"/>
                <a:gd name="T10" fmla="*/ 46 w 642"/>
                <a:gd name="T11" fmla="*/ 414 h 533"/>
                <a:gd name="T12" fmla="*/ 50 w 642"/>
                <a:gd name="T13" fmla="*/ 445 h 533"/>
                <a:gd name="T14" fmla="*/ 46 w 642"/>
                <a:gd name="T15" fmla="*/ 468 h 533"/>
                <a:gd name="T16" fmla="*/ 42 w 642"/>
                <a:gd name="T17" fmla="*/ 491 h 533"/>
                <a:gd name="T18" fmla="*/ 44 w 642"/>
                <a:gd name="T19" fmla="*/ 514 h 533"/>
                <a:gd name="T20" fmla="*/ 50 w 642"/>
                <a:gd name="T21" fmla="*/ 530 h 533"/>
                <a:gd name="T22" fmla="*/ 59 w 642"/>
                <a:gd name="T23" fmla="*/ 533 h 533"/>
                <a:gd name="T24" fmla="*/ 75 w 642"/>
                <a:gd name="T25" fmla="*/ 533 h 533"/>
                <a:gd name="T26" fmla="*/ 99 w 642"/>
                <a:gd name="T27" fmla="*/ 533 h 533"/>
                <a:gd name="T28" fmla="*/ 134 w 642"/>
                <a:gd name="T29" fmla="*/ 533 h 533"/>
                <a:gd name="T30" fmla="*/ 174 w 642"/>
                <a:gd name="T31" fmla="*/ 533 h 533"/>
                <a:gd name="T32" fmla="*/ 222 w 642"/>
                <a:gd name="T33" fmla="*/ 533 h 533"/>
                <a:gd name="T34" fmla="*/ 271 w 642"/>
                <a:gd name="T35" fmla="*/ 533 h 533"/>
                <a:gd name="T36" fmla="*/ 323 w 642"/>
                <a:gd name="T37" fmla="*/ 533 h 533"/>
                <a:gd name="T38" fmla="*/ 377 w 642"/>
                <a:gd name="T39" fmla="*/ 533 h 533"/>
                <a:gd name="T40" fmla="*/ 428 w 642"/>
                <a:gd name="T41" fmla="*/ 533 h 533"/>
                <a:gd name="T42" fmla="*/ 476 w 642"/>
                <a:gd name="T43" fmla="*/ 533 h 533"/>
                <a:gd name="T44" fmla="*/ 522 w 642"/>
                <a:gd name="T45" fmla="*/ 533 h 533"/>
                <a:gd name="T46" fmla="*/ 560 w 642"/>
                <a:gd name="T47" fmla="*/ 533 h 533"/>
                <a:gd name="T48" fmla="*/ 593 w 642"/>
                <a:gd name="T49" fmla="*/ 532 h 533"/>
                <a:gd name="T50" fmla="*/ 615 w 642"/>
                <a:gd name="T51" fmla="*/ 532 h 533"/>
                <a:gd name="T52" fmla="*/ 627 w 642"/>
                <a:gd name="T53" fmla="*/ 532 h 533"/>
                <a:gd name="T54" fmla="*/ 629 w 642"/>
                <a:gd name="T55" fmla="*/ 528 h 533"/>
                <a:gd name="T56" fmla="*/ 627 w 642"/>
                <a:gd name="T57" fmla="*/ 505 h 533"/>
                <a:gd name="T58" fmla="*/ 623 w 642"/>
                <a:gd name="T59" fmla="*/ 485 h 533"/>
                <a:gd name="T60" fmla="*/ 623 w 642"/>
                <a:gd name="T61" fmla="*/ 478 h 533"/>
                <a:gd name="T62" fmla="*/ 627 w 642"/>
                <a:gd name="T63" fmla="*/ 459 h 533"/>
                <a:gd name="T64" fmla="*/ 635 w 642"/>
                <a:gd name="T65" fmla="*/ 426 h 533"/>
                <a:gd name="T66" fmla="*/ 640 w 642"/>
                <a:gd name="T67" fmla="*/ 386 h 533"/>
                <a:gd name="T68" fmla="*/ 642 w 642"/>
                <a:gd name="T69" fmla="*/ 353 h 533"/>
                <a:gd name="T70" fmla="*/ 636 w 642"/>
                <a:gd name="T71" fmla="*/ 319 h 533"/>
                <a:gd name="T72" fmla="*/ 614 w 642"/>
                <a:gd name="T73" fmla="*/ 223 h 533"/>
                <a:gd name="T74" fmla="*/ 591 w 642"/>
                <a:gd name="T75" fmla="*/ 102 h 533"/>
                <a:gd name="T76" fmla="*/ 572 w 642"/>
                <a:gd name="T77" fmla="*/ 13 h 533"/>
                <a:gd name="T78" fmla="*/ 346 w 642"/>
                <a:gd name="T79" fmla="*/ 17 h 533"/>
                <a:gd name="T80" fmla="*/ 333 w 642"/>
                <a:gd name="T81" fmla="*/ 19 h 533"/>
                <a:gd name="T82" fmla="*/ 294 w 642"/>
                <a:gd name="T83" fmla="*/ 23 h 533"/>
                <a:gd name="T84" fmla="*/ 239 w 642"/>
                <a:gd name="T85" fmla="*/ 33 h 533"/>
                <a:gd name="T86" fmla="*/ 178 w 642"/>
                <a:gd name="T87" fmla="*/ 42 h 533"/>
                <a:gd name="T88" fmla="*/ 115 w 642"/>
                <a:gd name="T89" fmla="*/ 56 h 533"/>
                <a:gd name="T90" fmla="*/ 59 w 642"/>
                <a:gd name="T91" fmla="*/ 71 h 533"/>
                <a:gd name="T92" fmla="*/ 17 w 642"/>
                <a:gd name="T93" fmla="*/ 88 h 533"/>
                <a:gd name="T94" fmla="*/ 0 w 642"/>
                <a:gd name="T95" fmla="*/ 106 h 5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533"/>
                <a:gd name="T146" fmla="*/ 642 w 642"/>
                <a:gd name="T147" fmla="*/ 533 h 5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533">
                  <a:moveTo>
                    <a:pt x="0" y="106"/>
                  </a:moveTo>
                  <a:lnTo>
                    <a:pt x="4" y="221"/>
                  </a:lnTo>
                  <a:lnTo>
                    <a:pt x="36" y="249"/>
                  </a:lnTo>
                  <a:lnTo>
                    <a:pt x="36" y="259"/>
                  </a:lnTo>
                  <a:lnTo>
                    <a:pt x="38" y="282"/>
                  </a:lnTo>
                  <a:lnTo>
                    <a:pt x="38" y="309"/>
                  </a:lnTo>
                  <a:lnTo>
                    <a:pt x="40" y="332"/>
                  </a:lnTo>
                  <a:lnTo>
                    <a:pt x="38" y="349"/>
                  </a:lnTo>
                  <a:lnTo>
                    <a:pt x="34" y="365"/>
                  </a:lnTo>
                  <a:lnTo>
                    <a:pt x="34" y="380"/>
                  </a:lnTo>
                  <a:lnTo>
                    <a:pt x="40" y="397"/>
                  </a:lnTo>
                  <a:lnTo>
                    <a:pt x="46" y="414"/>
                  </a:lnTo>
                  <a:lnTo>
                    <a:pt x="50" y="430"/>
                  </a:lnTo>
                  <a:lnTo>
                    <a:pt x="50" y="445"/>
                  </a:lnTo>
                  <a:lnTo>
                    <a:pt x="48" y="461"/>
                  </a:lnTo>
                  <a:lnTo>
                    <a:pt x="46" y="468"/>
                  </a:lnTo>
                  <a:lnTo>
                    <a:pt x="44" y="480"/>
                  </a:lnTo>
                  <a:lnTo>
                    <a:pt x="42" y="491"/>
                  </a:lnTo>
                  <a:lnTo>
                    <a:pt x="42" y="503"/>
                  </a:lnTo>
                  <a:lnTo>
                    <a:pt x="44" y="514"/>
                  </a:lnTo>
                  <a:lnTo>
                    <a:pt x="46" y="522"/>
                  </a:lnTo>
                  <a:lnTo>
                    <a:pt x="50" y="530"/>
                  </a:lnTo>
                  <a:lnTo>
                    <a:pt x="56" y="532"/>
                  </a:lnTo>
                  <a:lnTo>
                    <a:pt x="59" y="533"/>
                  </a:lnTo>
                  <a:lnTo>
                    <a:pt x="65" y="533"/>
                  </a:lnTo>
                  <a:lnTo>
                    <a:pt x="75" y="533"/>
                  </a:lnTo>
                  <a:lnTo>
                    <a:pt x="86" y="533"/>
                  </a:lnTo>
                  <a:lnTo>
                    <a:pt x="99" y="533"/>
                  </a:lnTo>
                  <a:lnTo>
                    <a:pt x="115" y="533"/>
                  </a:lnTo>
                  <a:lnTo>
                    <a:pt x="134" y="533"/>
                  </a:lnTo>
                  <a:lnTo>
                    <a:pt x="153" y="533"/>
                  </a:lnTo>
                  <a:lnTo>
                    <a:pt x="174" y="533"/>
                  </a:lnTo>
                  <a:lnTo>
                    <a:pt x="197" y="533"/>
                  </a:lnTo>
                  <a:lnTo>
                    <a:pt x="222" y="533"/>
                  </a:lnTo>
                  <a:lnTo>
                    <a:pt x="247" y="533"/>
                  </a:lnTo>
                  <a:lnTo>
                    <a:pt x="271" y="533"/>
                  </a:lnTo>
                  <a:lnTo>
                    <a:pt x="296" y="533"/>
                  </a:lnTo>
                  <a:lnTo>
                    <a:pt x="323" y="533"/>
                  </a:lnTo>
                  <a:lnTo>
                    <a:pt x="350" y="533"/>
                  </a:lnTo>
                  <a:lnTo>
                    <a:pt x="377" y="533"/>
                  </a:lnTo>
                  <a:lnTo>
                    <a:pt x="401" y="533"/>
                  </a:lnTo>
                  <a:lnTo>
                    <a:pt x="428" y="533"/>
                  </a:lnTo>
                  <a:lnTo>
                    <a:pt x="453" y="533"/>
                  </a:lnTo>
                  <a:lnTo>
                    <a:pt x="476" y="533"/>
                  </a:lnTo>
                  <a:lnTo>
                    <a:pt x="499" y="533"/>
                  </a:lnTo>
                  <a:lnTo>
                    <a:pt x="522" y="533"/>
                  </a:lnTo>
                  <a:lnTo>
                    <a:pt x="543" y="533"/>
                  </a:lnTo>
                  <a:lnTo>
                    <a:pt x="560" y="533"/>
                  </a:lnTo>
                  <a:lnTo>
                    <a:pt x="577" y="533"/>
                  </a:lnTo>
                  <a:lnTo>
                    <a:pt x="593" y="532"/>
                  </a:lnTo>
                  <a:lnTo>
                    <a:pt x="604" y="532"/>
                  </a:lnTo>
                  <a:lnTo>
                    <a:pt x="615" y="532"/>
                  </a:lnTo>
                  <a:lnTo>
                    <a:pt x="623" y="532"/>
                  </a:lnTo>
                  <a:lnTo>
                    <a:pt x="627" y="532"/>
                  </a:lnTo>
                  <a:lnTo>
                    <a:pt x="629" y="532"/>
                  </a:lnTo>
                  <a:lnTo>
                    <a:pt x="629" y="528"/>
                  </a:lnTo>
                  <a:lnTo>
                    <a:pt x="629" y="518"/>
                  </a:lnTo>
                  <a:lnTo>
                    <a:pt x="627" y="505"/>
                  </a:lnTo>
                  <a:lnTo>
                    <a:pt x="625" y="493"/>
                  </a:lnTo>
                  <a:lnTo>
                    <a:pt x="623" y="485"/>
                  </a:lnTo>
                  <a:lnTo>
                    <a:pt x="621" y="482"/>
                  </a:lnTo>
                  <a:lnTo>
                    <a:pt x="623" y="478"/>
                  </a:lnTo>
                  <a:lnTo>
                    <a:pt x="625" y="468"/>
                  </a:lnTo>
                  <a:lnTo>
                    <a:pt x="627" y="459"/>
                  </a:lnTo>
                  <a:lnTo>
                    <a:pt x="631" y="443"/>
                  </a:lnTo>
                  <a:lnTo>
                    <a:pt x="635" y="426"/>
                  </a:lnTo>
                  <a:lnTo>
                    <a:pt x="636" y="405"/>
                  </a:lnTo>
                  <a:lnTo>
                    <a:pt x="640" y="386"/>
                  </a:lnTo>
                  <a:lnTo>
                    <a:pt x="642" y="368"/>
                  </a:lnTo>
                  <a:lnTo>
                    <a:pt x="642" y="353"/>
                  </a:lnTo>
                  <a:lnTo>
                    <a:pt x="640" y="342"/>
                  </a:lnTo>
                  <a:lnTo>
                    <a:pt x="636" y="319"/>
                  </a:lnTo>
                  <a:lnTo>
                    <a:pt x="627" y="278"/>
                  </a:lnTo>
                  <a:lnTo>
                    <a:pt x="614" y="223"/>
                  </a:lnTo>
                  <a:lnTo>
                    <a:pt x="602" y="161"/>
                  </a:lnTo>
                  <a:lnTo>
                    <a:pt x="591" y="102"/>
                  </a:lnTo>
                  <a:lnTo>
                    <a:pt x="579" y="50"/>
                  </a:lnTo>
                  <a:lnTo>
                    <a:pt x="572" y="13"/>
                  </a:lnTo>
                  <a:lnTo>
                    <a:pt x="570" y="0"/>
                  </a:lnTo>
                  <a:lnTo>
                    <a:pt x="346" y="17"/>
                  </a:lnTo>
                  <a:lnTo>
                    <a:pt x="342" y="17"/>
                  </a:lnTo>
                  <a:lnTo>
                    <a:pt x="333" y="19"/>
                  </a:lnTo>
                  <a:lnTo>
                    <a:pt x="315" y="21"/>
                  </a:lnTo>
                  <a:lnTo>
                    <a:pt x="294" y="23"/>
                  </a:lnTo>
                  <a:lnTo>
                    <a:pt x="268" y="27"/>
                  </a:lnTo>
                  <a:lnTo>
                    <a:pt x="239" y="33"/>
                  </a:lnTo>
                  <a:lnTo>
                    <a:pt x="208" y="36"/>
                  </a:lnTo>
                  <a:lnTo>
                    <a:pt x="178" y="42"/>
                  </a:lnTo>
                  <a:lnTo>
                    <a:pt x="145" y="48"/>
                  </a:lnTo>
                  <a:lnTo>
                    <a:pt x="115" y="56"/>
                  </a:lnTo>
                  <a:lnTo>
                    <a:pt x="86" y="63"/>
                  </a:lnTo>
                  <a:lnTo>
                    <a:pt x="59" y="71"/>
                  </a:lnTo>
                  <a:lnTo>
                    <a:pt x="36" y="79"/>
                  </a:lnTo>
                  <a:lnTo>
                    <a:pt x="17" y="88"/>
                  </a:lnTo>
                  <a:lnTo>
                    <a:pt x="6" y="96"/>
                  </a:lnTo>
                  <a:lnTo>
                    <a:pt x="0" y="10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06" name="Freeform 7"/>
            <p:cNvSpPr>
              <a:spLocks/>
            </p:cNvSpPr>
            <p:nvPr/>
          </p:nvSpPr>
          <p:spPr bwMode="auto">
            <a:xfrm>
              <a:off x="2434" y="3273"/>
              <a:ext cx="642" cy="533"/>
            </a:xfrm>
            <a:custGeom>
              <a:avLst/>
              <a:gdLst>
                <a:gd name="T0" fmla="*/ 4 w 642"/>
                <a:gd name="T1" fmla="*/ 221 h 533"/>
                <a:gd name="T2" fmla="*/ 36 w 642"/>
                <a:gd name="T3" fmla="*/ 259 h 533"/>
                <a:gd name="T4" fmla="*/ 38 w 642"/>
                <a:gd name="T5" fmla="*/ 309 h 533"/>
                <a:gd name="T6" fmla="*/ 38 w 642"/>
                <a:gd name="T7" fmla="*/ 349 h 533"/>
                <a:gd name="T8" fmla="*/ 34 w 642"/>
                <a:gd name="T9" fmla="*/ 380 h 533"/>
                <a:gd name="T10" fmla="*/ 46 w 642"/>
                <a:gd name="T11" fmla="*/ 414 h 533"/>
                <a:gd name="T12" fmla="*/ 50 w 642"/>
                <a:gd name="T13" fmla="*/ 445 h 533"/>
                <a:gd name="T14" fmla="*/ 46 w 642"/>
                <a:gd name="T15" fmla="*/ 468 h 533"/>
                <a:gd name="T16" fmla="*/ 42 w 642"/>
                <a:gd name="T17" fmla="*/ 491 h 533"/>
                <a:gd name="T18" fmla="*/ 44 w 642"/>
                <a:gd name="T19" fmla="*/ 514 h 533"/>
                <a:gd name="T20" fmla="*/ 50 w 642"/>
                <a:gd name="T21" fmla="*/ 530 h 533"/>
                <a:gd name="T22" fmla="*/ 59 w 642"/>
                <a:gd name="T23" fmla="*/ 533 h 533"/>
                <a:gd name="T24" fmla="*/ 75 w 642"/>
                <a:gd name="T25" fmla="*/ 533 h 533"/>
                <a:gd name="T26" fmla="*/ 99 w 642"/>
                <a:gd name="T27" fmla="*/ 533 h 533"/>
                <a:gd name="T28" fmla="*/ 134 w 642"/>
                <a:gd name="T29" fmla="*/ 533 h 533"/>
                <a:gd name="T30" fmla="*/ 174 w 642"/>
                <a:gd name="T31" fmla="*/ 533 h 533"/>
                <a:gd name="T32" fmla="*/ 222 w 642"/>
                <a:gd name="T33" fmla="*/ 533 h 533"/>
                <a:gd name="T34" fmla="*/ 271 w 642"/>
                <a:gd name="T35" fmla="*/ 533 h 533"/>
                <a:gd name="T36" fmla="*/ 323 w 642"/>
                <a:gd name="T37" fmla="*/ 533 h 533"/>
                <a:gd name="T38" fmla="*/ 377 w 642"/>
                <a:gd name="T39" fmla="*/ 533 h 533"/>
                <a:gd name="T40" fmla="*/ 428 w 642"/>
                <a:gd name="T41" fmla="*/ 533 h 533"/>
                <a:gd name="T42" fmla="*/ 476 w 642"/>
                <a:gd name="T43" fmla="*/ 533 h 533"/>
                <a:gd name="T44" fmla="*/ 522 w 642"/>
                <a:gd name="T45" fmla="*/ 533 h 533"/>
                <a:gd name="T46" fmla="*/ 560 w 642"/>
                <a:gd name="T47" fmla="*/ 533 h 533"/>
                <a:gd name="T48" fmla="*/ 593 w 642"/>
                <a:gd name="T49" fmla="*/ 532 h 533"/>
                <a:gd name="T50" fmla="*/ 615 w 642"/>
                <a:gd name="T51" fmla="*/ 532 h 533"/>
                <a:gd name="T52" fmla="*/ 627 w 642"/>
                <a:gd name="T53" fmla="*/ 532 h 533"/>
                <a:gd name="T54" fmla="*/ 629 w 642"/>
                <a:gd name="T55" fmla="*/ 528 h 533"/>
                <a:gd name="T56" fmla="*/ 627 w 642"/>
                <a:gd name="T57" fmla="*/ 505 h 533"/>
                <a:gd name="T58" fmla="*/ 623 w 642"/>
                <a:gd name="T59" fmla="*/ 485 h 533"/>
                <a:gd name="T60" fmla="*/ 623 w 642"/>
                <a:gd name="T61" fmla="*/ 478 h 533"/>
                <a:gd name="T62" fmla="*/ 627 w 642"/>
                <a:gd name="T63" fmla="*/ 459 h 533"/>
                <a:gd name="T64" fmla="*/ 635 w 642"/>
                <a:gd name="T65" fmla="*/ 426 h 533"/>
                <a:gd name="T66" fmla="*/ 640 w 642"/>
                <a:gd name="T67" fmla="*/ 386 h 533"/>
                <a:gd name="T68" fmla="*/ 642 w 642"/>
                <a:gd name="T69" fmla="*/ 353 h 533"/>
                <a:gd name="T70" fmla="*/ 636 w 642"/>
                <a:gd name="T71" fmla="*/ 319 h 533"/>
                <a:gd name="T72" fmla="*/ 614 w 642"/>
                <a:gd name="T73" fmla="*/ 223 h 533"/>
                <a:gd name="T74" fmla="*/ 591 w 642"/>
                <a:gd name="T75" fmla="*/ 102 h 533"/>
                <a:gd name="T76" fmla="*/ 572 w 642"/>
                <a:gd name="T77" fmla="*/ 13 h 533"/>
                <a:gd name="T78" fmla="*/ 346 w 642"/>
                <a:gd name="T79" fmla="*/ 17 h 533"/>
                <a:gd name="T80" fmla="*/ 333 w 642"/>
                <a:gd name="T81" fmla="*/ 19 h 533"/>
                <a:gd name="T82" fmla="*/ 294 w 642"/>
                <a:gd name="T83" fmla="*/ 23 h 533"/>
                <a:gd name="T84" fmla="*/ 239 w 642"/>
                <a:gd name="T85" fmla="*/ 33 h 533"/>
                <a:gd name="T86" fmla="*/ 178 w 642"/>
                <a:gd name="T87" fmla="*/ 42 h 533"/>
                <a:gd name="T88" fmla="*/ 115 w 642"/>
                <a:gd name="T89" fmla="*/ 56 h 533"/>
                <a:gd name="T90" fmla="*/ 59 w 642"/>
                <a:gd name="T91" fmla="*/ 71 h 533"/>
                <a:gd name="T92" fmla="*/ 17 w 642"/>
                <a:gd name="T93" fmla="*/ 88 h 533"/>
                <a:gd name="T94" fmla="*/ 0 w 642"/>
                <a:gd name="T95" fmla="*/ 106 h 5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533"/>
                <a:gd name="T146" fmla="*/ 642 w 642"/>
                <a:gd name="T147" fmla="*/ 533 h 5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533">
                  <a:moveTo>
                    <a:pt x="0" y="106"/>
                  </a:moveTo>
                  <a:lnTo>
                    <a:pt x="4" y="221"/>
                  </a:lnTo>
                  <a:lnTo>
                    <a:pt x="36" y="249"/>
                  </a:lnTo>
                  <a:lnTo>
                    <a:pt x="36" y="259"/>
                  </a:lnTo>
                  <a:lnTo>
                    <a:pt x="38" y="282"/>
                  </a:lnTo>
                  <a:lnTo>
                    <a:pt x="38" y="309"/>
                  </a:lnTo>
                  <a:lnTo>
                    <a:pt x="40" y="332"/>
                  </a:lnTo>
                  <a:lnTo>
                    <a:pt x="38" y="349"/>
                  </a:lnTo>
                  <a:lnTo>
                    <a:pt x="34" y="365"/>
                  </a:lnTo>
                  <a:lnTo>
                    <a:pt x="34" y="380"/>
                  </a:lnTo>
                  <a:lnTo>
                    <a:pt x="40" y="397"/>
                  </a:lnTo>
                  <a:lnTo>
                    <a:pt x="46" y="414"/>
                  </a:lnTo>
                  <a:lnTo>
                    <a:pt x="50" y="430"/>
                  </a:lnTo>
                  <a:lnTo>
                    <a:pt x="50" y="445"/>
                  </a:lnTo>
                  <a:lnTo>
                    <a:pt x="48" y="461"/>
                  </a:lnTo>
                  <a:lnTo>
                    <a:pt x="46" y="468"/>
                  </a:lnTo>
                  <a:lnTo>
                    <a:pt x="44" y="480"/>
                  </a:lnTo>
                  <a:lnTo>
                    <a:pt x="42" y="491"/>
                  </a:lnTo>
                  <a:lnTo>
                    <a:pt x="42" y="503"/>
                  </a:lnTo>
                  <a:lnTo>
                    <a:pt x="44" y="514"/>
                  </a:lnTo>
                  <a:lnTo>
                    <a:pt x="46" y="522"/>
                  </a:lnTo>
                  <a:lnTo>
                    <a:pt x="50" y="530"/>
                  </a:lnTo>
                  <a:lnTo>
                    <a:pt x="56" y="532"/>
                  </a:lnTo>
                  <a:lnTo>
                    <a:pt x="59" y="533"/>
                  </a:lnTo>
                  <a:lnTo>
                    <a:pt x="65" y="533"/>
                  </a:lnTo>
                  <a:lnTo>
                    <a:pt x="75" y="533"/>
                  </a:lnTo>
                  <a:lnTo>
                    <a:pt x="86" y="533"/>
                  </a:lnTo>
                  <a:lnTo>
                    <a:pt x="99" y="533"/>
                  </a:lnTo>
                  <a:lnTo>
                    <a:pt x="115" y="533"/>
                  </a:lnTo>
                  <a:lnTo>
                    <a:pt x="134" y="533"/>
                  </a:lnTo>
                  <a:lnTo>
                    <a:pt x="153" y="533"/>
                  </a:lnTo>
                  <a:lnTo>
                    <a:pt x="174" y="533"/>
                  </a:lnTo>
                  <a:lnTo>
                    <a:pt x="197" y="533"/>
                  </a:lnTo>
                  <a:lnTo>
                    <a:pt x="222" y="533"/>
                  </a:lnTo>
                  <a:lnTo>
                    <a:pt x="247" y="533"/>
                  </a:lnTo>
                  <a:lnTo>
                    <a:pt x="271" y="533"/>
                  </a:lnTo>
                  <a:lnTo>
                    <a:pt x="296" y="533"/>
                  </a:lnTo>
                  <a:lnTo>
                    <a:pt x="323" y="533"/>
                  </a:lnTo>
                  <a:lnTo>
                    <a:pt x="350" y="533"/>
                  </a:lnTo>
                  <a:lnTo>
                    <a:pt x="377" y="533"/>
                  </a:lnTo>
                  <a:lnTo>
                    <a:pt x="401" y="533"/>
                  </a:lnTo>
                  <a:lnTo>
                    <a:pt x="428" y="533"/>
                  </a:lnTo>
                  <a:lnTo>
                    <a:pt x="453" y="533"/>
                  </a:lnTo>
                  <a:lnTo>
                    <a:pt x="476" y="533"/>
                  </a:lnTo>
                  <a:lnTo>
                    <a:pt x="499" y="533"/>
                  </a:lnTo>
                  <a:lnTo>
                    <a:pt x="522" y="533"/>
                  </a:lnTo>
                  <a:lnTo>
                    <a:pt x="543" y="533"/>
                  </a:lnTo>
                  <a:lnTo>
                    <a:pt x="560" y="533"/>
                  </a:lnTo>
                  <a:lnTo>
                    <a:pt x="577" y="533"/>
                  </a:lnTo>
                  <a:lnTo>
                    <a:pt x="593" y="532"/>
                  </a:lnTo>
                  <a:lnTo>
                    <a:pt x="604" y="532"/>
                  </a:lnTo>
                  <a:lnTo>
                    <a:pt x="615" y="532"/>
                  </a:lnTo>
                  <a:lnTo>
                    <a:pt x="623" y="532"/>
                  </a:lnTo>
                  <a:lnTo>
                    <a:pt x="627" y="532"/>
                  </a:lnTo>
                  <a:lnTo>
                    <a:pt x="629" y="532"/>
                  </a:lnTo>
                  <a:lnTo>
                    <a:pt x="629" y="528"/>
                  </a:lnTo>
                  <a:lnTo>
                    <a:pt x="629" y="518"/>
                  </a:lnTo>
                  <a:lnTo>
                    <a:pt x="627" y="505"/>
                  </a:lnTo>
                  <a:lnTo>
                    <a:pt x="625" y="493"/>
                  </a:lnTo>
                  <a:lnTo>
                    <a:pt x="623" y="485"/>
                  </a:lnTo>
                  <a:lnTo>
                    <a:pt x="621" y="482"/>
                  </a:lnTo>
                  <a:lnTo>
                    <a:pt x="623" y="478"/>
                  </a:lnTo>
                  <a:lnTo>
                    <a:pt x="625" y="468"/>
                  </a:lnTo>
                  <a:lnTo>
                    <a:pt x="627" y="459"/>
                  </a:lnTo>
                  <a:lnTo>
                    <a:pt x="631" y="443"/>
                  </a:lnTo>
                  <a:lnTo>
                    <a:pt x="635" y="426"/>
                  </a:lnTo>
                  <a:lnTo>
                    <a:pt x="636" y="405"/>
                  </a:lnTo>
                  <a:lnTo>
                    <a:pt x="640" y="386"/>
                  </a:lnTo>
                  <a:lnTo>
                    <a:pt x="642" y="368"/>
                  </a:lnTo>
                  <a:lnTo>
                    <a:pt x="642" y="353"/>
                  </a:lnTo>
                  <a:lnTo>
                    <a:pt x="640" y="342"/>
                  </a:lnTo>
                  <a:lnTo>
                    <a:pt x="636" y="319"/>
                  </a:lnTo>
                  <a:lnTo>
                    <a:pt x="627" y="278"/>
                  </a:lnTo>
                  <a:lnTo>
                    <a:pt x="614" y="223"/>
                  </a:lnTo>
                  <a:lnTo>
                    <a:pt x="602" y="161"/>
                  </a:lnTo>
                  <a:lnTo>
                    <a:pt x="591" y="102"/>
                  </a:lnTo>
                  <a:lnTo>
                    <a:pt x="579" y="50"/>
                  </a:lnTo>
                  <a:lnTo>
                    <a:pt x="572" y="13"/>
                  </a:lnTo>
                  <a:lnTo>
                    <a:pt x="570" y="0"/>
                  </a:lnTo>
                  <a:lnTo>
                    <a:pt x="346" y="17"/>
                  </a:lnTo>
                  <a:lnTo>
                    <a:pt x="342" y="17"/>
                  </a:lnTo>
                  <a:lnTo>
                    <a:pt x="333" y="19"/>
                  </a:lnTo>
                  <a:lnTo>
                    <a:pt x="315" y="21"/>
                  </a:lnTo>
                  <a:lnTo>
                    <a:pt x="294" y="23"/>
                  </a:lnTo>
                  <a:lnTo>
                    <a:pt x="268" y="27"/>
                  </a:lnTo>
                  <a:lnTo>
                    <a:pt x="239" y="33"/>
                  </a:lnTo>
                  <a:lnTo>
                    <a:pt x="208" y="36"/>
                  </a:lnTo>
                  <a:lnTo>
                    <a:pt x="178" y="42"/>
                  </a:lnTo>
                  <a:lnTo>
                    <a:pt x="145" y="48"/>
                  </a:lnTo>
                  <a:lnTo>
                    <a:pt x="115" y="56"/>
                  </a:lnTo>
                  <a:lnTo>
                    <a:pt x="86" y="63"/>
                  </a:lnTo>
                  <a:lnTo>
                    <a:pt x="59" y="71"/>
                  </a:lnTo>
                  <a:lnTo>
                    <a:pt x="36" y="79"/>
                  </a:lnTo>
                  <a:lnTo>
                    <a:pt x="17" y="88"/>
                  </a:lnTo>
                  <a:lnTo>
                    <a:pt x="6" y="96"/>
                  </a:lnTo>
                  <a:lnTo>
                    <a:pt x="0" y="106"/>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7" name="Freeform 8"/>
            <p:cNvSpPr>
              <a:spLocks/>
            </p:cNvSpPr>
            <p:nvPr/>
          </p:nvSpPr>
          <p:spPr bwMode="auto">
            <a:xfrm>
              <a:off x="2388" y="2590"/>
              <a:ext cx="843" cy="804"/>
            </a:xfrm>
            <a:custGeom>
              <a:avLst/>
              <a:gdLst>
                <a:gd name="T0" fmla="*/ 27 w 843"/>
                <a:gd name="T1" fmla="*/ 217 h 804"/>
                <a:gd name="T2" fmla="*/ 40 w 843"/>
                <a:gd name="T3" fmla="*/ 249 h 804"/>
                <a:gd name="T4" fmla="*/ 25 w 843"/>
                <a:gd name="T5" fmla="*/ 269 h 804"/>
                <a:gd name="T6" fmla="*/ 23 w 843"/>
                <a:gd name="T7" fmla="*/ 297 h 804"/>
                <a:gd name="T8" fmla="*/ 44 w 843"/>
                <a:gd name="T9" fmla="*/ 338 h 804"/>
                <a:gd name="T10" fmla="*/ 44 w 843"/>
                <a:gd name="T11" fmla="*/ 370 h 804"/>
                <a:gd name="T12" fmla="*/ 44 w 843"/>
                <a:gd name="T13" fmla="*/ 451 h 804"/>
                <a:gd name="T14" fmla="*/ 50 w 843"/>
                <a:gd name="T15" fmla="*/ 576 h 804"/>
                <a:gd name="T16" fmla="*/ 23 w 843"/>
                <a:gd name="T17" fmla="*/ 656 h 804"/>
                <a:gd name="T18" fmla="*/ 2 w 843"/>
                <a:gd name="T19" fmla="*/ 771 h 804"/>
                <a:gd name="T20" fmla="*/ 61 w 843"/>
                <a:gd name="T21" fmla="*/ 798 h 804"/>
                <a:gd name="T22" fmla="*/ 100 w 843"/>
                <a:gd name="T23" fmla="*/ 800 h 804"/>
                <a:gd name="T24" fmla="*/ 103 w 843"/>
                <a:gd name="T25" fmla="*/ 758 h 804"/>
                <a:gd name="T26" fmla="*/ 105 w 843"/>
                <a:gd name="T27" fmla="*/ 790 h 804"/>
                <a:gd name="T28" fmla="*/ 134 w 843"/>
                <a:gd name="T29" fmla="*/ 802 h 804"/>
                <a:gd name="T30" fmla="*/ 163 w 843"/>
                <a:gd name="T31" fmla="*/ 804 h 804"/>
                <a:gd name="T32" fmla="*/ 193 w 843"/>
                <a:gd name="T33" fmla="*/ 804 h 804"/>
                <a:gd name="T34" fmla="*/ 218 w 843"/>
                <a:gd name="T35" fmla="*/ 800 h 804"/>
                <a:gd name="T36" fmla="*/ 247 w 843"/>
                <a:gd name="T37" fmla="*/ 796 h 804"/>
                <a:gd name="T38" fmla="*/ 274 w 843"/>
                <a:gd name="T39" fmla="*/ 792 h 804"/>
                <a:gd name="T40" fmla="*/ 298 w 843"/>
                <a:gd name="T41" fmla="*/ 790 h 804"/>
                <a:gd name="T42" fmla="*/ 340 w 843"/>
                <a:gd name="T43" fmla="*/ 789 h 804"/>
                <a:gd name="T44" fmla="*/ 388 w 843"/>
                <a:gd name="T45" fmla="*/ 787 h 804"/>
                <a:gd name="T46" fmla="*/ 419 w 843"/>
                <a:gd name="T47" fmla="*/ 785 h 804"/>
                <a:gd name="T48" fmla="*/ 424 w 843"/>
                <a:gd name="T49" fmla="*/ 733 h 804"/>
                <a:gd name="T50" fmla="*/ 447 w 843"/>
                <a:gd name="T51" fmla="*/ 752 h 804"/>
                <a:gd name="T52" fmla="*/ 480 w 843"/>
                <a:gd name="T53" fmla="*/ 771 h 804"/>
                <a:gd name="T54" fmla="*/ 518 w 843"/>
                <a:gd name="T55" fmla="*/ 777 h 804"/>
                <a:gd name="T56" fmla="*/ 556 w 843"/>
                <a:gd name="T57" fmla="*/ 773 h 804"/>
                <a:gd name="T58" fmla="*/ 600 w 843"/>
                <a:gd name="T59" fmla="*/ 767 h 804"/>
                <a:gd name="T60" fmla="*/ 648 w 843"/>
                <a:gd name="T61" fmla="*/ 767 h 804"/>
                <a:gd name="T62" fmla="*/ 696 w 843"/>
                <a:gd name="T63" fmla="*/ 756 h 804"/>
                <a:gd name="T64" fmla="*/ 721 w 843"/>
                <a:gd name="T65" fmla="*/ 743 h 804"/>
                <a:gd name="T66" fmla="*/ 738 w 843"/>
                <a:gd name="T67" fmla="*/ 660 h 804"/>
                <a:gd name="T68" fmla="*/ 765 w 843"/>
                <a:gd name="T69" fmla="*/ 526 h 804"/>
                <a:gd name="T70" fmla="*/ 803 w 843"/>
                <a:gd name="T71" fmla="*/ 405 h 804"/>
                <a:gd name="T72" fmla="*/ 833 w 843"/>
                <a:gd name="T73" fmla="*/ 276 h 804"/>
                <a:gd name="T74" fmla="*/ 822 w 843"/>
                <a:gd name="T75" fmla="*/ 271 h 804"/>
                <a:gd name="T76" fmla="*/ 820 w 843"/>
                <a:gd name="T77" fmla="*/ 247 h 804"/>
                <a:gd name="T78" fmla="*/ 832 w 843"/>
                <a:gd name="T79" fmla="*/ 205 h 804"/>
                <a:gd name="T80" fmla="*/ 812 w 843"/>
                <a:gd name="T81" fmla="*/ 169 h 804"/>
                <a:gd name="T82" fmla="*/ 778 w 843"/>
                <a:gd name="T83" fmla="*/ 138 h 804"/>
                <a:gd name="T84" fmla="*/ 761 w 843"/>
                <a:gd name="T85" fmla="*/ 107 h 804"/>
                <a:gd name="T86" fmla="*/ 736 w 843"/>
                <a:gd name="T87" fmla="*/ 75 h 804"/>
                <a:gd name="T88" fmla="*/ 694 w 843"/>
                <a:gd name="T89" fmla="*/ 38 h 804"/>
                <a:gd name="T90" fmla="*/ 644 w 843"/>
                <a:gd name="T91" fmla="*/ 11 h 804"/>
                <a:gd name="T92" fmla="*/ 593 w 843"/>
                <a:gd name="T93" fmla="*/ 11 h 804"/>
                <a:gd name="T94" fmla="*/ 510 w 843"/>
                <a:gd name="T95" fmla="*/ 27 h 804"/>
                <a:gd name="T96" fmla="*/ 413 w 843"/>
                <a:gd name="T97" fmla="*/ 46 h 804"/>
                <a:gd name="T98" fmla="*/ 338 w 843"/>
                <a:gd name="T99" fmla="*/ 59 h 804"/>
                <a:gd name="T100" fmla="*/ 212 w 843"/>
                <a:gd name="T101" fmla="*/ 0 h 8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
                <a:gd name="T154" fmla="*/ 0 h 804"/>
                <a:gd name="T155" fmla="*/ 843 w 843"/>
                <a:gd name="T156" fmla="*/ 804 h 8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 h="804">
                  <a:moveTo>
                    <a:pt x="17" y="203"/>
                  </a:moveTo>
                  <a:lnTo>
                    <a:pt x="19" y="205"/>
                  </a:lnTo>
                  <a:lnTo>
                    <a:pt x="23" y="211"/>
                  </a:lnTo>
                  <a:lnTo>
                    <a:pt x="27" y="217"/>
                  </a:lnTo>
                  <a:lnTo>
                    <a:pt x="33" y="224"/>
                  </a:lnTo>
                  <a:lnTo>
                    <a:pt x="37" y="234"/>
                  </a:lnTo>
                  <a:lnTo>
                    <a:pt x="40" y="242"/>
                  </a:lnTo>
                  <a:lnTo>
                    <a:pt x="40" y="249"/>
                  </a:lnTo>
                  <a:lnTo>
                    <a:pt x="38" y="255"/>
                  </a:lnTo>
                  <a:lnTo>
                    <a:pt x="33" y="261"/>
                  </a:lnTo>
                  <a:lnTo>
                    <a:pt x="29" y="265"/>
                  </a:lnTo>
                  <a:lnTo>
                    <a:pt x="25" y="269"/>
                  </a:lnTo>
                  <a:lnTo>
                    <a:pt x="21" y="274"/>
                  </a:lnTo>
                  <a:lnTo>
                    <a:pt x="21" y="280"/>
                  </a:lnTo>
                  <a:lnTo>
                    <a:pt x="21" y="288"/>
                  </a:lnTo>
                  <a:lnTo>
                    <a:pt x="23" y="297"/>
                  </a:lnTo>
                  <a:lnTo>
                    <a:pt x="29" y="309"/>
                  </a:lnTo>
                  <a:lnTo>
                    <a:pt x="37" y="318"/>
                  </a:lnTo>
                  <a:lnTo>
                    <a:pt x="40" y="328"/>
                  </a:lnTo>
                  <a:lnTo>
                    <a:pt x="44" y="338"/>
                  </a:lnTo>
                  <a:lnTo>
                    <a:pt x="46" y="345"/>
                  </a:lnTo>
                  <a:lnTo>
                    <a:pt x="46" y="353"/>
                  </a:lnTo>
                  <a:lnTo>
                    <a:pt x="46" y="363"/>
                  </a:lnTo>
                  <a:lnTo>
                    <a:pt x="44" y="370"/>
                  </a:lnTo>
                  <a:lnTo>
                    <a:pt x="42" y="380"/>
                  </a:lnTo>
                  <a:lnTo>
                    <a:pt x="38" y="403"/>
                  </a:lnTo>
                  <a:lnTo>
                    <a:pt x="40" y="428"/>
                  </a:lnTo>
                  <a:lnTo>
                    <a:pt x="44" y="451"/>
                  </a:lnTo>
                  <a:lnTo>
                    <a:pt x="50" y="472"/>
                  </a:lnTo>
                  <a:lnTo>
                    <a:pt x="54" y="501"/>
                  </a:lnTo>
                  <a:lnTo>
                    <a:pt x="52" y="539"/>
                  </a:lnTo>
                  <a:lnTo>
                    <a:pt x="50" y="576"/>
                  </a:lnTo>
                  <a:lnTo>
                    <a:pt x="46" y="597"/>
                  </a:lnTo>
                  <a:lnTo>
                    <a:pt x="40" y="606"/>
                  </a:lnTo>
                  <a:lnTo>
                    <a:pt x="33" y="627"/>
                  </a:lnTo>
                  <a:lnTo>
                    <a:pt x="23" y="656"/>
                  </a:lnTo>
                  <a:lnTo>
                    <a:pt x="12" y="687"/>
                  </a:lnTo>
                  <a:lnTo>
                    <a:pt x="4" y="719"/>
                  </a:lnTo>
                  <a:lnTo>
                    <a:pt x="0" y="748"/>
                  </a:lnTo>
                  <a:lnTo>
                    <a:pt x="2" y="771"/>
                  </a:lnTo>
                  <a:lnTo>
                    <a:pt x="14" y="783"/>
                  </a:lnTo>
                  <a:lnTo>
                    <a:pt x="31" y="790"/>
                  </a:lnTo>
                  <a:lnTo>
                    <a:pt x="46" y="794"/>
                  </a:lnTo>
                  <a:lnTo>
                    <a:pt x="61" y="798"/>
                  </a:lnTo>
                  <a:lnTo>
                    <a:pt x="75" y="800"/>
                  </a:lnTo>
                  <a:lnTo>
                    <a:pt x="86" y="800"/>
                  </a:lnTo>
                  <a:lnTo>
                    <a:pt x="94" y="800"/>
                  </a:lnTo>
                  <a:lnTo>
                    <a:pt x="100" y="800"/>
                  </a:lnTo>
                  <a:lnTo>
                    <a:pt x="102" y="800"/>
                  </a:lnTo>
                  <a:lnTo>
                    <a:pt x="105" y="752"/>
                  </a:lnTo>
                  <a:lnTo>
                    <a:pt x="105" y="754"/>
                  </a:lnTo>
                  <a:lnTo>
                    <a:pt x="103" y="758"/>
                  </a:lnTo>
                  <a:lnTo>
                    <a:pt x="103" y="766"/>
                  </a:lnTo>
                  <a:lnTo>
                    <a:pt x="103" y="773"/>
                  </a:lnTo>
                  <a:lnTo>
                    <a:pt x="103" y="783"/>
                  </a:lnTo>
                  <a:lnTo>
                    <a:pt x="105" y="790"/>
                  </a:lnTo>
                  <a:lnTo>
                    <a:pt x="109" y="796"/>
                  </a:lnTo>
                  <a:lnTo>
                    <a:pt x="117" y="800"/>
                  </a:lnTo>
                  <a:lnTo>
                    <a:pt x="126" y="800"/>
                  </a:lnTo>
                  <a:lnTo>
                    <a:pt x="134" y="802"/>
                  </a:lnTo>
                  <a:lnTo>
                    <a:pt x="142" y="802"/>
                  </a:lnTo>
                  <a:lnTo>
                    <a:pt x="147" y="804"/>
                  </a:lnTo>
                  <a:lnTo>
                    <a:pt x="155" y="804"/>
                  </a:lnTo>
                  <a:lnTo>
                    <a:pt x="163" y="804"/>
                  </a:lnTo>
                  <a:lnTo>
                    <a:pt x="172" y="804"/>
                  </a:lnTo>
                  <a:lnTo>
                    <a:pt x="182" y="804"/>
                  </a:lnTo>
                  <a:lnTo>
                    <a:pt x="188" y="804"/>
                  </a:lnTo>
                  <a:lnTo>
                    <a:pt x="193" y="804"/>
                  </a:lnTo>
                  <a:lnTo>
                    <a:pt x="199" y="802"/>
                  </a:lnTo>
                  <a:lnTo>
                    <a:pt x="205" y="802"/>
                  </a:lnTo>
                  <a:lnTo>
                    <a:pt x="212" y="800"/>
                  </a:lnTo>
                  <a:lnTo>
                    <a:pt x="218" y="800"/>
                  </a:lnTo>
                  <a:lnTo>
                    <a:pt x="226" y="798"/>
                  </a:lnTo>
                  <a:lnTo>
                    <a:pt x="233" y="798"/>
                  </a:lnTo>
                  <a:lnTo>
                    <a:pt x="241" y="796"/>
                  </a:lnTo>
                  <a:lnTo>
                    <a:pt x="247" y="796"/>
                  </a:lnTo>
                  <a:lnTo>
                    <a:pt x="254" y="794"/>
                  </a:lnTo>
                  <a:lnTo>
                    <a:pt x="260" y="794"/>
                  </a:lnTo>
                  <a:lnTo>
                    <a:pt x="268" y="792"/>
                  </a:lnTo>
                  <a:lnTo>
                    <a:pt x="274" y="792"/>
                  </a:lnTo>
                  <a:lnTo>
                    <a:pt x="279" y="792"/>
                  </a:lnTo>
                  <a:lnTo>
                    <a:pt x="285" y="792"/>
                  </a:lnTo>
                  <a:lnTo>
                    <a:pt x="291" y="792"/>
                  </a:lnTo>
                  <a:lnTo>
                    <a:pt x="298" y="790"/>
                  </a:lnTo>
                  <a:lnTo>
                    <a:pt x="308" y="790"/>
                  </a:lnTo>
                  <a:lnTo>
                    <a:pt x="317" y="790"/>
                  </a:lnTo>
                  <a:lnTo>
                    <a:pt x="329" y="790"/>
                  </a:lnTo>
                  <a:lnTo>
                    <a:pt x="340" y="789"/>
                  </a:lnTo>
                  <a:lnTo>
                    <a:pt x="354" y="789"/>
                  </a:lnTo>
                  <a:lnTo>
                    <a:pt x="365" y="789"/>
                  </a:lnTo>
                  <a:lnTo>
                    <a:pt x="377" y="787"/>
                  </a:lnTo>
                  <a:lnTo>
                    <a:pt x="388" y="787"/>
                  </a:lnTo>
                  <a:lnTo>
                    <a:pt x="398" y="785"/>
                  </a:lnTo>
                  <a:lnTo>
                    <a:pt x="407" y="785"/>
                  </a:lnTo>
                  <a:lnTo>
                    <a:pt x="413" y="785"/>
                  </a:lnTo>
                  <a:lnTo>
                    <a:pt x="419" y="785"/>
                  </a:lnTo>
                  <a:lnTo>
                    <a:pt x="423" y="783"/>
                  </a:lnTo>
                  <a:lnTo>
                    <a:pt x="424" y="783"/>
                  </a:lnTo>
                  <a:lnTo>
                    <a:pt x="424" y="731"/>
                  </a:lnTo>
                  <a:lnTo>
                    <a:pt x="424" y="733"/>
                  </a:lnTo>
                  <a:lnTo>
                    <a:pt x="428" y="737"/>
                  </a:lnTo>
                  <a:lnTo>
                    <a:pt x="434" y="741"/>
                  </a:lnTo>
                  <a:lnTo>
                    <a:pt x="440" y="746"/>
                  </a:lnTo>
                  <a:lnTo>
                    <a:pt x="447" y="752"/>
                  </a:lnTo>
                  <a:lnTo>
                    <a:pt x="455" y="758"/>
                  </a:lnTo>
                  <a:lnTo>
                    <a:pt x="465" y="764"/>
                  </a:lnTo>
                  <a:lnTo>
                    <a:pt x="472" y="767"/>
                  </a:lnTo>
                  <a:lnTo>
                    <a:pt x="480" y="771"/>
                  </a:lnTo>
                  <a:lnTo>
                    <a:pt x="488" y="773"/>
                  </a:lnTo>
                  <a:lnTo>
                    <a:pt x="499" y="775"/>
                  </a:lnTo>
                  <a:lnTo>
                    <a:pt x="509" y="777"/>
                  </a:lnTo>
                  <a:lnTo>
                    <a:pt x="518" y="777"/>
                  </a:lnTo>
                  <a:lnTo>
                    <a:pt x="528" y="777"/>
                  </a:lnTo>
                  <a:lnTo>
                    <a:pt x="539" y="777"/>
                  </a:lnTo>
                  <a:lnTo>
                    <a:pt x="547" y="775"/>
                  </a:lnTo>
                  <a:lnTo>
                    <a:pt x="556" y="773"/>
                  </a:lnTo>
                  <a:lnTo>
                    <a:pt x="568" y="771"/>
                  </a:lnTo>
                  <a:lnTo>
                    <a:pt x="577" y="771"/>
                  </a:lnTo>
                  <a:lnTo>
                    <a:pt x="589" y="769"/>
                  </a:lnTo>
                  <a:lnTo>
                    <a:pt x="600" y="767"/>
                  </a:lnTo>
                  <a:lnTo>
                    <a:pt x="612" y="766"/>
                  </a:lnTo>
                  <a:lnTo>
                    <a:pt x="623" y="766"/>
                  </a:lnTo>
                  <a:lnTo>
                    <a:pt x="635" y="767"/>
                  </a:lnTo>
                  <a:lnTo>
                    <a:pt x="648" y="767"/>
                  </a:lnTo>
                  <a:lnTo>
                    <a:pt x="660" y="766"/>
                  </a:lnTo>
                  <a:lnTo>
                    <a:pt x="673" y="764"/>
                  </a:lnTo>
                  <a:lnTo>
                    <a:pt x="684" y="760"/>
                  </a:lnTo>
                  <a:lnTo>
                    <a:pt x="696" y="756"/>
                  </a:lnTo>
                  <a:lnTo>
                    <a:pt x="705" y="754"/>
                  </a:lnTo>
                  <a:lnTo>
                    <a:pt x="713" y="750"/>
                  </a:lnTo>
                  <a:lnTo>
                    <a:pt x="719" y="748"/>
                  </a:lnTo>
                  <a:lnTo>
                    <a:pt x="721" y="743"/>
                  </a:lnTo>
                  <a:lnTo>
                    <a:pt x="725" y="731"/>
                  </a:lnTo>
                  <a:lnTo>
                    <a:pt x="728" y="712"/>
                  </a:lnTo>
                  <a:lnTo>
                    <a:pt x="732" y="689"/>
                  </a:lnTo>
                  <a:lnTo>
                    <a:pt x="738" y="660"/>
                  </a:lnTo>
                  <a:lnTo>
                    <a:pt x="744" y="629"/>
                  </a:lnTo>
                  <a:lnTo>
                    <a:pt x="749" y="595"/>
                  </a:lnTo>
                  <a:lnTo>
                    <a:pt x="757" y="560"/>
                  </a:lnTo>
                  <a:lnTo>
                    <a:pt x="765" y="526"/>
                  </a:lnTo>
                  <a:lnTo>
                    <a:pt x="772" y="491"/>
                  </a:lnTo>
                  <a:lnTo>
                    <a:pt x="782" y="460"/>
                  </a:lnTo>
                  <a:lnTo>
                    <a:pt x="793" y="430"/>
                  </a:lnTo>
                  <a:lnTo>
                    <a:pt x="803" y="405"/>
                  </a:lnTo>
                  <a:lnTo>
                    <a:pt x="816" y="386"/>
                  </a:lnTo>
                  <a:lnTo>
                    <a:pt x="828" y="370"/>
                  </a:lnTo>
                  <a:lnTo>
                    <a:pt x="843" y="365"/>
                  </a:lnTo>
                  <a:lnTo>
                    <a:pt x="833" y="276"/>
                  </a:lnTo>
                  <a:lnTo>
                    <a:pt x="832" y="276"/>
                  </a:lnTo>
                  <a:lnTo>
                    <a:pt x="828" y="274"/>
                  </a:lnTo>
                  <a:lnTo>
                    <a:pt x="824" y="274"/>
                  </a:lnTo>
                  <a:lnTo>
                    <a:pt x="822" y="271"/>
                  </a:lnTo>
                  <a:lnTo>
                    <a:pt x="818" y="267"/>
                  </a:lnTo>
                  <a:lnTo>
                    <a:pt x="818" y="263"/>
                  </a:lnTo>
                  <a:lnTo>
                    <a:pt x="818" y="255"/>
                  </a:lnTo>
                  <a:lnTo>
                    <a:pt x="820" y="247"/>
                  </a:lnTo>
                  <a:lnTo>
                    <a:pt x="824" y="238"/>
                  </a:lnTo>
                  <a:lnTo>
                    <a:pt x="828" y="226"/>
                  </a:lnTo>
                  <a:lnTo>
                    <a:pt x="832" y="217"/>
                  </a:lnTo>
                  <a:lnTo>
                    <a:pt x="832" y="205"/>
                  </a:lnTo>
                  <a:lnTo>
                    <a:pt x="832" y="194"/>
                  </a:lnTo>
                  <a:lnTo>
                    <a:pt x="830" y="184"/>
                  </a:lnTo>
                  <a:lnTo>
                    <a:pt x="822" y="177"/>
                  </a:lnTo>
                  <a:lnTo>
                    <a:pt x="812" y="169"/>
                  </a:lnTo>
                  <a:lnTo>
                    <a:pt x="803" y="161"/>
                  </a:lnTo>
                  <a:lnTo>
                    <a:pt x="795" y="153"/>
                  </a:lnTo>
                  <a:lnTo>
                    <a:pt x="786" y="146"/>
                  </a:lnTo>
                  <a:lnTo>
                    <a:pt x="778" y="138"/>
                  </a:lnTo>
                  <a:lnTo>
                    <a:pt x="772" y="129"/>
                  </a:lnTo>
                  <a:lnTo>
                    <a:pt x="767" y="121"/>
                  </a:lnTo>
                  <a:lnTo>
                    <a:pt x="763" y="111"/>
                  </a:lnTo>
                  <a:lnTo>
                    <a:pt x="761" y="107"/>
                  </a:lnTo>
                  <a:lnTo>
                    <a:pt x="757" y="100"/>
                  </a:lnTo>
                  <a:lnTo>
                    <a:pt x="751" y="92"/>
                  </a:lnTo>
                  <a:lnTo>
                    <a:pt x="744" y="84"/>
                  </a:lnTo>
                  <a:lnTo>
                    <a:pt x="736" y="75"/>
                  </a:lnTo>
                  <a:lnTo>
                    <a:pt x="726" y="65"/>
                  </a:lnTo>
                  <a:lnTo>
                    <a:pt x="717" y="56"/>
                  </a:lnTo>
                  <a:lnTo>
                    <a:pt x="705" y="46"/>
                  </a:lnTo>
                  <a:lnTo>
                    <a:pt x="694" y="38"/>
                  </a:lnTo>
                  <a:lnTo>
                    <a:pt x="682" y="29"/>
                  </a:lnTo>
                  <a:lnTo>
                    <a:pt x="669" y="23"/>
                  </a:lnTo>
                  <a:lnTo>
                    <a:pt x="658" y="15"/>
                  </a:lnTo>
                  <a:lnTo>
                    <a:pt x="644" y="11"/>
                  </a:lnTo>
                  <a:lnTo>
                    <a:pt x="631" y="8"/>
                  </a:lnTo>
                  <a:lnTo>
                    <a:pt x="619" y="8"/>
                  </a:lnTo>
                  <a:lnTo>
                    <a:pt x="608" y="8"/>
                  </a:lnTo>
                  <a:lnTo>
                    <a:pt x="593" y="11"/>
                  </a:lnTo>
                  <a:lnTo>
                    <a:pt x="575" y="13"/>
                  </a:lnTo>
                  <a:lnTo>
                    <a:pt x="556" y="17"/>
                  </a:lnTo>
                  <a:lnTo>
                    <a:pt x="535" y="23"/>
                  </a:lnTo>
                  <a:lnTo>
                    <a:pt x="510" y="27"/>
                  </a:lnTo>
                  <a:lnTo>
                    <a:pt x="488" y="31"/>
                  </a:lnTo>
                  <a:lnTo>
                    <a:pt x="463" y="36"/>
                  </a:lnTo>
                  <a:lnTo>
                    <a:pt x="438" y="40"/>
                  </a:lnTo>
                  <a:lnTo>
                    <a:pt x="413" y="46"/>
                  </a:lnTo>
                  <a:lnTo>
                    <a:pt x="392" y="50"/>
                  </a:lnTo>
                  <a:lnTo>
                    <a:pt x="371" y="54"/>
                  </a:lnTo>
                  <a:lnTo>
                    <a:pt x="354" y="58"/>
                  </a:lnTo>
                  <a:lnTo>
                    <a:pt x="338" y="59"/>
                  </a:lnTo>
                  <a:lnTo>
                    <a:pt x="327" y="63"/>
                  </a:lnTo>
                  <a:lnTo>
                    <a:pt x="319" y="63"/>
                  </a:lnTo>
                  <a:lnTo>
                    <a:pt x="316" y="63"/>
                  </a:lnTo>
                  <a:lnTo>
                    <a:pt x="212" y="0"/>
                  </a:lnTo>
                  <a:lnTo>
                    <a:pt x="6" y="155"/>
                  </a:lnTo>
                  <a:lnTo>
                    <a:pt x="17"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08" name="Freeform 9"/>
            <p:cNvSpPr>
              <a:spLocks/>
            </p:cNvSpPr>
            <p:nvPr/>
          </p:nvSpPr>
          <p:spPr bwMode="auto">
            <a:xfrm>
              <a:off x="2388" y="2590"/>
              <a:ext cx="843" cy="804"/>
            </a:xfrm>
            <a:custGeom>
              <a:avLst/>
              <a:gdLst>
                <a:gd name="T0" fmla="*/ 27 w 843"/>
                <a:gd name="T1" fmla="*/ 217 h 804"/>
                <a:gd name="T2" fmla="*/ 40 w 843"/>
                <a:gd name="T3" fmla="*/ 249 h 804"/>
                <a:gd name="T4" fmla="*/ 25 w 843"/>
                <a:gd name="T5" fmla="*/ 269 h 804"/>
                <a:gd name="T6" fmla="*/ 23 w 843"/>
                <a:gd name="T7" fmla="*/ 297 h 804"/>
                <a:gd name="T8" fmla="*/ 44 w 843"/>
                <a:gd name="T9" fmla="*/ 338 h 804"/>
                <a:gd name="T10" fmla="*/ 44 w 843"/>
                <a:gd name="T11" fmla="*/ 370 h 804"/>
                <a:gd name="T12" fmla="*/ 44 w 843"/>
                <a:gd name="T13" fmla="*/ 451 h 804"/>
                <a:gd name="T14" fmla="*/ 50 w 843"/>
                <a:gd name="T15" fmla="*/ 576 h 804"/>
                <a:gd name="T16" fmla="*/ 23 w 843"/>
                <a:gd name="T17" fmla="*/ 656 h 804"/>
                <a:gd name="T18" fmla="*/ 2 w 843"/>
                <a:gd name="T19" fmla="*/ 771 h 804"/>
                <a:gd name="T20" fmla="*/ 61 w 843"/>
                <a:gd name="T21" fmla="*/ 798 h 804"/>
                <a:gd name="T22" fmla="*/ 100 w 843"/>
                <a:gd name="T23" fmla="*/ 800 h 804"/>
                <a:gd name="T24" fmla="*/ 103 w 843"/>
                <a:gd name="T25" fmla="*/ 758 h 804"/>
                <a:gd name="T26" fmla="*/ 105 w 843"/>
                <a:gd name="T27" fmla="*/ 790 h 804"/>
                <a:gd name="T28" fmla="*/ 134 w 843"/>
                <a:gd name="T29" fmla="*/ 802 h 804"/>
                <a:gd name="T30" fmla="*/ 163 w 843"/>
                <a:gd name="T31" fmla="*/ 804 h 804"/>
                <a:gd name="T32" fmla="*/ 193 w 843"/>
                <a:gd name="T33" fmla="*/ 804 h 804"/>
                <a:gd name="T34" fmla="*/ 218 w 843"/>
                <a:gd name="T35" fmla="*/ 800 h 804"/>
                <a:gd name="T36" fmla="*/ 247 w 843"/>
                <a:gd name="T37" fmla="*/ 796 h 804"/>
                <a:gd name="T38" fmla="*/ 274 w 843"/>
                <a:gd name="T39" fmla="*/ 792 h 804"/>
                <a:gd name="T40" fmla="*/ 298 w 843"/>
                <a:gd name="T41" fmla="*/ 790 h 804"/>
                <a:gd name="T42" fmla="*/ 340 w 843"/>
                <a:gd name="T43" fmla="*/ 789 h 804"/>
                <a:gd name="T44" fmla="*/ 388 w 843"/>
                <a:gd name="T45" fmla="*/ 787 h 804"/>
                <a:gd name="T46" fmla="*/ 419 w 843"/>
                <a:gd name="T47" fmla="*/ 785 h 804"/>
                <a:gd name="T48" fmla="*/ 424 w 843"/>
                <a:gd name="T49" fmla="*/ 733 h 804"/>
                <a:gd name="T50" fmla="*/ 447 w 843"/>
                <a:gd name="T51" fmla="*/ 752 h 804"/>
                <a:gd name="T52" fmla="*/ 480 w 843"/>
                <a:gd name="T53" fmla="*/ 771 h 804"/>
                <a:gd name="T54" fmla="*/ 518 w 843"/>
                <a:gd name="T55" fmla="*/ 777 h 804"/>
                <a:gd name="T56" fmla="*/ 556 w 843"/>
                <a:gd name="T57" fmla="*/ 773 h 804"/>
                <a:gd name="T58" fmla="*/ 600 w 843"/>
                <a:gd name="T59" fmla="*/ 767 h 804"/>
                <a:gd name="T60" fmla="*/ 648 w 843"/>
                <a:gd name="T61" fmla="*/ 767 h 804"/>
                <a:gd name="T62" fmla="*/ 696 w 843"/>
                <a:gd name="T63" fmla="*/ 756 h 804"/>
                <a:gd name="T64" fmla="*/ 721 w 843"/>
                <a:gd name="T65" fmla="*/ 743 h 804"/>
                <a:gd name="T66" fmla="*/ 738 w 843"/>
                <a:gd name="T67" fmla="*/ 660 h 804"/>
                <a:gd name="T68" fmla="*/ 765 w 843"/>
                <a:gd name="T69" fmla="*/ 526 h 804"/>
                <a:gd name="T70" fmla="*/ 803 w 843"/>
                <a:gd name="T71" fmla="*/ 405 h 804"/>
                <a:gd name="T72" fmla="*/ 833 w 843"/>
                <a:gd name="T73" fmla="*/ 276 h 804"/>
                <a:gd name="T74" fmla="*/ 822 w 843"/>
                <a:gd name="T75" fmla="*/ 271 h 804"/>
                <a:gd name="T76" fmla="*/ 820 w 843"/>
                <a:gd name="T77" fmla="*/ 247 h 804"/>
                <a:gd name="T78" fmla="*/ 832 w 843"/>
                <a:gd name="T79" fmla="*/ 205 h 804"/>
                <a:gd name="T80" fmla="*/ 812 w 843"/>
                <a:gd name="T81" fmla="*/ 169 h 804"/>
                <a:gd name="T82" fmla="*/ 778 w 843"/>
                <a:gd name="T83" fmla="*/ 138 h 804"/>
                <a:gd name="T84" fmla="*/ 761 w 843"/>
                <a:gd name="T85" fmla="*/ 107 h 804"/>
                <a:gd name="T86" fmla="*/ 736 w 843"/>
                <a:gd name="T87" fmla="*/ 75 h 804"/>
                <a:gd name="T88" fmla="*/ 694 w 843"/>
                <a:gd name="T89" fmla="*/ 38 h 804"/>
                <a:gd name="T90" fmla="*/ 644 w 843"/>
                <a:gd name="T91" fmla="*/ 11 h 804"/>
                <a:gd name="T92" fmla="*/ 593 w 843"/>
                <a:gd name="T93" fmla="*/ 11 h 804"/>
                <a:gd name="T94" fmla="*/ 510 w 843"/>
                <a:gd name="T95" fmla="*/ 27 h 804"/>
                <a:gd name="T96" fmla="*/ 413 w 843"/>
                <a:gd name="T97" fmla="*/ 46 h 804"/>
                <a:gd name="T98" fmla="*/ 338 w 843"/>
                <a:gd name="T99" fmla="*/ 59 h 804"/>
                <a:gd name="T100" fmla="*/ 212 w 843"/>
                <a:gd name="T101" fmla="*/ 0 h 8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
                <a:gd name="T154" fmla="*/ 0 h 804"/>
                <a:gd name="T155" fmla="*/ 843 w 843"/>
                <a:gd name="T156" fmla="*/ 804 h 8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 h="804">
                  <a:moveTo>
                    <a:pt x="17" y="203"/>
                  </a:moveTo>
                  <a:lnTo>
                    <a:pt x="19" y="205"/>
                  </a:lnTo>
                  <a:lnTo>
                    <a:pt x="23" y="211"/>
                  </a:lnTo>
                  <a:lnTo>
                    <a:pt x="27" y="217"/>
                  </a:lnTo>
                  <a:lnTo>
                    <a:pt x="33" y="224"/>
                  </a:lnTo>
                  <a:lnTo>
                    <a:pt x="37" y="234"/>
                  </a:lnTo>
                  <a:lnTo>
                    <a:pt x="40" y="242"/>
                  </a:lnTo>
                  <a:lnTo>
                    <a:pt x="40" y="249"/>
                  </a:lnTo>
                  <a:lnTo>
                    <a:pt x="38" y="255"/>
                  </a:lnTo>
                  <a:lnTo>
                    <a:pt x="33" y="261"/>
                  </a:lnTo>
                  <a:lnTo>
                    <a:pt x="29" y="265"/>
                  </a:lnTo>
                  <a:lnTo>
                    <a:pt x="25" y="269"/>
                  </a:lnTo>
                  <a:lnTo>
                    <a:pt x="21" y="274"/>
                  </a:lnTo>
                  <a:lnTo>
                    <a:pt x="21" y="280"/>
                  </a:lnTo>
                  <a:lnTo>
                    <a:pt x="21" y="288"/>
                  </a:lnTo>
                  <a:lnTo>
                    <a:pt x="23" y="297"/>
                  </a:lnTo>
                  <a:lnTo>
                    <a:pt x="29" y="309"/>
                  </a:lnTo>
                  <a:lnTo>
                    <a:pt x="37" y="318"/>
                  </a:lnTo>
                  <a:lnTo>
                    <a:pt x="40" y="328"/>
                  </a:lnTo>
                  <a:lnTo>
                    <a:pt x="44" y="338"/>
                  </a:lnTo>
                  <a:lnTo>
                    <a:pt x="46" y="345"/>
                  </a:lnTo>
                  <a:lnTo>
                    <a:pt x="46" y="353"/>
                  </a:lnTo>
                  <a:lnTo>
                    <a:pt x="46" y="363"/>
                  </a:lnTo>
                  <a:lnTo>
                    <a:pt x="44" y="370"/>
                  </a:lnTo>
                  <a:lnTo>
                    <a:pt x="42" y="380"/>
                  </a:lnTo>
                  <a:lnTo>
                    <a:pt x="38" y="403"/>
                  </a:lnTo>
                  <a:lnTo>
                    <a:pt x="40" y="428"/>
                  </a:lnTo>
                  <a:lnTo>
                    <a:pt x="44" y="451"/>
                  </a:lnTo>
                  <a:lnTo>
                    <a:pt x="50" y="472"/>
                  </a:lnTo>
                  <a:lnTo>
                    <a:pt x="54" y="501"/>
                  </a:lnTo>
                  <a:lnTo>
                    <a:pt x="52" y="539"/>
                  </a:lnTo>
                  <a:lnTo>
                    <a:pt x="50" y="576"/>
                  </a:lnTo>
                  <a:lnTo>
                    <a:pt x="46" y="597"/>
                  </a:lnTo>
                  <a:lnTo>
                    <a:pt x="40" y="606"/>
                  </a:lnTo>
                  <a:lnTo>
                    <a:pt x="33" y="627"/>
                  </a:lnTo>
                  <a:lnTo>
                    <a:pt x="23" y="656"/>
                  </a:lnTo>
                  <a:lnTo>
                    <a:pt x="12" y="687"/>
                  </a:lnTo>
                  <a:lnTo>
                    <a:pt x="4" y="719"/>
                  </a:lnTo>
                  <a:lnTo>
                    <a:pt x="0" y="748"/>
                  </a:lnTo>
                  <a:lnTo>
                    <a:pt x="2" y="771"/>
                  </a:lnTo>
                  <a:lnTo>
                    <a:pt x="14" y="783"/>
                  </a:lnTo>
                  <a:lnTo>
                    <a:pt x="31" y="790"/>
                  </a:lnTo>
                  <a:lnTo>
                    <a:pt x="46" y="794"/>
                  </a:lnTo>
                  <a:lnTo>
                    <a:pt x="61" y="798"/>
                  </a:lnTo>
                  <a:lnTo>
                    <a:pt x="75" y="800"/>
                  </a:lnTo>
                  <a:lnTo>
                    <a:pt x="86" y="800"/>
                  </a:lnTo>
                  <a:lnTo>
                    <a:pt x="94" y="800"/>
                  </a:lnTo>
                  <a:lnTo>
                    <a:pt x="100" y="800"/>
                  </a:lnTo>
                  <a:lnTo>
                    <a:pt x="102" y="800"/>
                  </a:lnTo>
                  <a:lnTo>
                    <a:pt x="105" y="752"/>
                  </a:lnTo>
                  <a:lnTo>
                    <a:pt x="105" y="754"/>
                  </a:lnTo>
                  <a:lnTo>
                    <a:pt x="103" y="758"/>
                  </a:lnTo>
                  <a:lnTo>
                    <a:pt x="103" y="766"/>
                  </a:lnTo>
                  <a:lnTo>
                    <a:pt x="103" y="773"/>
                  </a:lnTo>
                  <a:lnTo>
                    <a:pt x="103" y="783"/>
                  </a:lnTo>
                  <a:lnTo>
                    <a:pt x="105" y="790"/>
                  </a:lnTo>
                  <a:lnTo>
                    <a:pt x="109" y="796"/>
                  </a:lnTo>
                  <a:lnTo>
                    <a:pt x="117" y="800"/>
                  </a:lnTo>
                  <a:lnTo>
                    <a:pt x="126" y="800"/>
                  </a:lnTo>
                  <a:lnTo>
                    <a:pt x="134" y="802"/>
                  </a:lnTo>
                  <a:lnTo>
                    <a:pt x="142" y="802"/>
                  </a:lnTo>
                  <a:lnTo>
                    <a:pt x="147" y="804"/>
                  </a:lnTo>
                  <a:lnTo>
                    <a:pt x="155" y="804"/>
                  </a:lnTo>
                  <a:lnTo>
                    <a:pt x="163" y="804"/>
                  </a:lnTo>
                  <a:lnTo>
                    <a:pt x="172" y="804"/>
                  </a:lnTo>
                  <a:lnTo>
                    <a:pt x="182" y="804"/>
                  </a:lnTo>
                  <a:lnTo>
                    <a:pt x="188" y="804"/>
                  </a:lnTo>
                  <a:lnTo>
                    <a:pt x="193" y="804"/>
                  </a:lnTo>
                  <a:lnTo>
                    <a:pt x="199" y="802"/>
                  </a:lnTo>
                  <a:lnTo>
                    <a:pt x="205" y="802"/>
                  </a:lnTo>
                  <a:lnTo>
                    <a:pt x="212" y="800"/>
                  </a:lnTo>
                  <a:lnTo>
                    <a:pt x="218" y="800"/>
                  </a:lnTo>
                  <a:lnTo>
                    <a:pt x="226" y="798"/>
                  </a:lnTo>
                  <a:lnTo>
                    <a:pt x="233" y="798"/>
                  </a:lnTo>
                  <a:lnTo>
                    <a:pt x="241" y="796"/>
                  </a:lnTo>
                  <a:lnTo>
                    <a:pt x="247" y="796"/>
                  </a:lnTo>
                  <a:lnTo>
                    <a:pt x="254" y="794"/>
                  </a:lnTo>
                  <a:lnTo>
                    <a:pt x="260" y="794"/>
                  </a:lnTo>
                  <a:lnTo>
                    <a:pt x="268" y="792"/>
                  </a:lnTo>
                  <a:lnTo>
                    <a:pt x="274" y="792"/>
                  </a:lnTo>
                  <a:lnTo>
                    <a:pt x="279" y="792"/>
                  </a:lnTo>
                  <a:lnTo>
                    <a:pt x="285" y="792"/>
                  </a:lnTo>
                  <a:lnTo>
                    <a:pt x="291" y="792"/>
                  </a:lnTo>
                  <a:lnTo>
                    <a:pt x="298" y="790"/>
                  </a:lnTo>
                  <a:lnTo>
                    <a:pt x="308" y="790"/>
                  </a:lnTo>
                  <a:lnTo>
                    <a:pt x="317" y="790"/>
                  </a:lnTo>
                  <a:lnTo>
                    <a:pt x="329" y="790"/>
                  </a:lnTo>
                  <a:lnTo>
                    <a:pt x="340" y="789"/>
                  </a:lnTo>
                  <a:lnTo>
                    <a:pt x="354" y="789"/>
                  </a:lnTo>
                  <a:lnTo>
                    <a:pt x="365" y="789"/>
                  </a:lnTo>
                  <a:lnTo>
                    <a:pt x="377" y="787"/>
                  </a:lnTo>
                  <a:lnTo>
                    <a:pt x="388" y="787"/>
                  </a:lnTo>
                  <a:lnTo>
                    <a:pt x="398" y="785"/>
                  </a:lnTo>
                  <a:lnTo>
                    <a:pt x="407" y="785"/>
                  </a:lnTo>
                  <a:lnTo>
                    <a:pt x="413" y="785"/>
                  </a:lnTo>
                  <a:lnTo>
                    <a:pt x="419" y="785"/>
                  </a:lnTo>
                  <a:lnTo>
                    <a:pt x="423" y="783"/>
                  </a:lnTo>
                  <a:lnTo>
                    <a:pt x="424" y="783"/>
                  </a:lnTo>
                  <a:lnTo>
                    <a:pt x="424" y="731"/>
                  </a:lnTo>
                  <a:lnTo>
                    <a:pt x="424" y="733"/>
                  </a:lnTo>
                  <a:lnTo>
                    <a:pt x="428" y="737"/>
                  </a:lnTo>
                  <a:lnTo>
                    <a:pt x="434" y="741"/>
                  </a:lnTo>
                  <a:lnTo>
                    <a:pt x="440" y="746"/>
                  </a:lnTo>
                  <a:lnTo>
                    <a:pt x="447" y="752"/>
                  </a:lnTo>
                  <a:lnTo>
                    <a:pt x="455" y="758"/>
                  </a:lnTo>
                  <a:lnTo>
                    <a:pt x="465" y="764"/>
                  </a:lnTo>
                  <a:lnTo>
                    <a:pt x="472" y="767"/>
                  </a:lnTo>
                  <a:lnTo>
                    <a:pt x="480" y="771"/>
                  </a:lnTo>
                  <a:lnTo>
                    <a:pt x="488" y="773"/>
                  </a:lnTo>
                  <a:lnTo>
                    <a:pt x="499" y="775"/>
                  </a:lnTo>
                  <a:lnTo>
                    <a:pt x="509" y="777"/>
                  </a:lnTo>
                  <a:lnTo>
                    <a:pt x="518" y="777"/>
                  </a:lnTo>
                  <a:lnTo>
                    <a:pt x="528" y="777"/>
                  </a:lnTo>
                  <a:lnTo>
                    <a:pt x="539" y="777"/>
                  </a:lnTo>
                  <a:lnTo>
                    <a:pt x="547" y="775"/>
                  </a:lnTo>
                  <a:lnTo>
                    <a:pt x="556" y="773"/>
                  </a:lnTo>
                  <a:lnTo>
                    <a:pt x="568" y="771"/>
                  </a:lnTo>
                  <a:lnTo>
                    <a:pt x="577" y="771"/>
                  </a:lnTo>
                  <a:lnTo>
                    <a:pt x="589" y="769"/>
                  </a:lnTo>
                  <a:lnTo>
                    <a:pt x="600" y="767"/>
                  </a:lnTo>
                  <a:lnTo>
                    <a:pt x="612" y="766"/>
                  </a:lnTo>
                  <a:lnTo>
                    <a:pt x="623" y="766"/>
                  </a:lnTo>
                  <a:lnTo>
                    <a:pt x="635" y="767"/>
                  </a:lnTo>
                  <a:lnTo>
                    <a:pt x="648" y="767"/>
                  </a:lnTo>
                  <a:lnTo>
                    <a:pt x="660" y="766"/>
                  </a:lnTo>
                  <a:lnTo>
                    <a:pt x="673" y="764"/>
                  </a:lnTo>
                  <a:lnTo>
                    <a:pt x="684" y="760"/>
                  </a:lnTo>
                  <a:lnTo>
                    <a:pt x="696" y="756"/>
                  </a:lnTo>
                  <a:lnTo>
                    <a:pt x="705" y="754"/>
                  </a:lnTo>
                  <a:lnTo>
                    <a:pt x="713" y="750"/>
                  </a:lnTo>
                  <a:lnTo>
                    <a:pt x="719" y="748"/>
                  </a:lnTo>
                  <a:lnTo>
                    <a:pt x="721" y="743"/>
                  </a:lnTo>
                  <a:lnTo>
                    <a:pt x="725" y="731"/>
                  </a:lnTo>
                  <a:lnTo>
                    <a:pt x="728" y="712"/>
                  </a:lnTo>
                  <a:lnTo>
                    <a:pt x="732" y="689"/>
                  </a:lnTo>
                  <a:lnTo>
                    <a:pt x="738" y="660"/>
                  </a:lnTo>
                  <a:lnTo>
                    <a:pt x="744" y="629"/>
                  </a:lnTo>
                  <a:lnTo>
                    <a:pt x="749" y="595"/>
                  </a:lnTo>
                  <a:lnTo>
                    <a:pt x="757" y="560"/>
                  </a:lnTo>
                  <a:lnTo>
                    <a:pt x="765" y="526"/>
                  </a:lnTo>
                  <a:lnTo>
                    <a:pt x="772" y="491"/>
                  </a:lnTo>
                  <a:lnTo>
                    <a:pt x="782" y="460"/>
                  </a:lnTo>
                  <a:lnTo>
                    <a:pt x="793" y="430"/>
                  </a:lnTo>
                  <a:lnTo>
                    <a:pt x="803" y="405"/>
                  </a:lnTo>
                  <a:lnTo>
                    <a:pt x="816" y="386"/>
                  </a:lnTo>
                  <a:lnTo>
                    <a:pt x="828" y="370"/>
                  </a:lnTo>
                  <a:lnTo>
                    <a:pt x="843" y="365"/>
                  </a:lnTo>
                  <a:lnTo>
                    <a:pt x="833" y="276"/>
                  </a:lnTo>
                  <a:lnTo>
                    <a:pt x="832" y="276"/>
                  </a:lnTo>
                  <a:lnTo>
                    <a:pt x="828" y="274"/>
                  </a:lnTo>
                  <a:lnTo>
                    <a:pt x="824" y="274"/>
                  </a:lnTo>
                  <a:lnTo>
                    <a:pt x="822" y="271"/>
                  </a:lnTo>
                  <a:lnTo>
                    <a:pt x="818" y="267"/>
                  </a:lnTo>
                  <a:lnTo>
                    <a:pt x="818" y="263"/>
                  </a:lnTo>
                  <a:lnTo>
                    <a:pt x="818" y="255"/>
                  </a:lnTo>
                  <a:lnTo>
                    <a:pt x="820" y="247"/>
                  </a:lnTo>
                  <a:lnTo>
                    <a:pt x="824" y="238"/>
                  </a:lnTo>
                  <a:lnTo>
                    <a:pt x="828" y="226"/>
                  </a:lnTo>
                  <a:lnTo>
                    <a:pt x="832" y="217"/>
                  </a:lnTo>
                  <a:lnTo>
                    <a:pt x="832" y="205"/>
                  </a:lnTo>
                  <a:lnTo>
                    <a:pt x="832" y="194"/>
                  </a:lnTo>
                  <a:lnTo>
                    <a:pt x="830" y="184"/>
                  </a:lnTo>
                  <a:lnTo>
                    <a:pt x="822" y="177"/>
                  </a:lnTo>
                  <a:lnTo>
                    <a:pt x="812" y="169"/>
                  </a:lnTo>
                  <a:lnTo>
                    <a:pt x="803" y="161"/>
                  </a:lnTo>
                  <a:lnTo>
                    <a:pt x="795" y="153"/>
                  </a:lnTo>
                  <a:lnTo>
                    <a:pt x="786" y="146"/>
                  </a:lnTo>
                  <a:lnTo>
                    <a:pt x="778" y="138"/>
                  </a:lnTo>
                  <a:lnTo>
                    <a:pt x="772" y="129"/>
                  </a:lnTo>
                  <a:lnTo>
                    <a:pt x="767" y="121"/>
                  </a:lnTo>
                  <a:lnTo>
                    <a:pt x="763" y="111"/>
                  </a:lnTo>
                  <a:lnTo>
                    <a:pt x="761" y="107"/>
                  </a:lnTo>
                  <a:lnTo>
                    <a:pt x="757" y="100"/>
                  </a:lnTo>
                  <a:lnTo>
                    <a:pt x="751" y="92"/>
                  </a:lnTo>
                  <a:lnTo>
                    <a:pt x="744" y="84"/>
                  </a:lnTo>
                  <a:lnTo>
                    <a:pt x="736" y="75"/>
                  </a:lnTo>
                  <a:lnTo>
                    <a:pt x="726" y="65"/>
                  </a:lnTo>
                  <a:lnTo>
                    <a:pt x="717" y="56"/>
                  </a:lnTo>
                  <a:lnTo>
                    <a:pt x="705" y="46"/>
                  </a:lnTo>
                  <a:lnTo>
                    <a:pt x="694" y="38"/>
                  </a:lnTo>
                  <a:lnTo>
                    <a:pt x="682" y="29"/>
                  </a:lnTo>
                  <a:lnTo>
                    <a:pt x="669" y="23"/>
                  </a:lnTo>
                  <a:lnTo>
                    <a:pt x="658" y="15"/>
                  </a:lnTo>
                  <a:lnTo>
                    <a:pt x="644" y="11"/>
                  </a:lnTo>
                  <a:lnTo>
                    <a:pt x="631" y="8"/>
                  </a:lnTo>
                  <a:lnTo>
                    <a:pt x="619" y="8"/>
                  </a:lnTo>
                  <a:lnTo>
                    <a:pt x="608" y="8"/>
                  </a:lnTo>
                  <a:lnTo>
                    <a:pt x="593" y="11"/>
                  </a:lnTo>
                  <a:lnTo>
                    <a:pt x="575" y="13"/>
                  </a:lnTo>
                  <a:lnTo>
                    <a:pt x="556" y="17"/>
                  </a:lnTo>
                  <a:lnTo>
                    <a:pt x="535" y="23"/>
                  </a:lnTo>
                  <a:lnTo>
                    <a:pt x="510" y="27"/>
                  </a:lnTo>
                  <a:lnTo>
                    <a:pt x="488" y="31"/>
                  </a:lnTo>
                  <a:lnTo>
                    <a:pt x="463" y="36"/>
                  </a:lnTo>
                  <a:lnTo>
                    <a:pt x="438" y="40"/>
                  </a:lnTo>
                  <a:lnTo>
                    <a:pt x="413" y="46"/>
                  </a:lnTo>
                  <a:lnTo>
                    <a:pt x="392" y="50"/>
                  </a:lnTo>
                  <a:lnTo>
                    <a:pt x="371" y="54"/>
                  </a:lnTo>
                  <a:lnTo>
                    <a:pt x="354" y="58"/>
                  </a:lnTo>
                  <a:lnTo>
                    <a:pt x="338" y="59"/>
                  </a:lnTo>
                  <a:lnTo>
                    <a:pt x="327" y="63"/>
                  </a:lnTo>
                  <a:lnTo>
                    <a:pt x="319" y="63"/>
                  </a:lnTo>
                  <a:lnTo>
                    <a:pt x="316" y="63"/>
                  </a:lnTo>
                  <a:lnTo>
                    <a:pt x="212" y="0"/>
                  </a:lnTo>
                  <a:lnTo>
                    <a:pt x="6" y="155"/>
                  </a:lnTo>
                  <a:lnTo>
                    <a:pt x="17" y="203"/>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9" name="Freeform 10"/>
            <p:cNvSpPr>
              <a:spLocks/>
            </p:cNvSpPr>
            <p:nvPr/>
          </p:nvSpPr>
          <p:spPr bwMode="auto">
            <a:xfrm>
              <a:off x="2640" y="2590"/>
              <a:ext cx="343" cy="272"/>
            </a:xfrm>
            <a:custGeom>
              <a:avLst/>
              <a:gdLst>
                <a:gd name="T0" fmla="*/ 4 w 343"/>
                <a:gd name="T1" fmla="*/ 25 h 272"/>
                <a:gd name="T2" fmla="*/ 4 w 343"/>
                <a:gd name="T3" fmla="*/ 27 h 272"/>
                <a:gd name="T4" fmla="*/ 4 w 343"/>
                <a:gd name="T5" fmla="*/ 33 h 272"/>
                <a:gd name="T6" fmla="*/ 2 w 343"/>
                <a:gd name="T7" fmla="*/ 40 h 272"/>
                <a:gd name="T8" fmla="*/ 2 w 343"/>
                <a:gd name="T9" fmla="*/ 52 h 272"/>
                <a:gd name="T10" fmla="*/ 0 w 343"/>
                <a:gd name="T11" fmla="*/ 65 h 272"/>
                <a:gd name="T12" fmla="*/ 0 w 343"/>
                <a:gd name="T13" fmla="*/ 81 h 272"/>
                <a:gd name="T14" fmla="*/ 2 w 343"/>
                <a:gd name="T15" fmla="*/ 98 h 272"/>
                <a:gd name="T16" fmla="*/ 2 w 343"/>
                <a:gd name="T17" fmla="*/ 117 h 272"/>
                <a:gd name="T18" fmla="*/ 6 w 343"/>
                <a:gd name="T19" fmla="*/ 136 h 272"/>
                <a:gd name="T20" fmla="*/ 10 w 343"/>
                <a:gd name="T21" fmla="*/ 155 h 272"/>
                <a:gd name="T22" fmla="*/ 16 w 343"/>
                <a:gd name="T23" fmla="*/ 177 h 272"/>
                <a:gd name="T24" fmla="*/ 23 w 343"/>
                <a:gd name="T25" fmla="*/ 196 h 272"/>
                <a:gd name="T26" fmla="*/ 33 w 343"/>
                <a:gd name="T27" fmla="*/ 215 h 272"/>
                <a:gd name="T28" fmla="*/ 44 w 343"/>
                <a:gd name="T29" fmla="*/ 232 h 272"/>
                <a:gd name="T30" fmla="*/ 60 w 343"/>
                <a:gd name="T31" fmla="*/ 249 h 272"/>
                <a:gd name="T32" fmla="*/ 77 w 343"/>
                <a:gd name="T33" fmla="*/ 265 h 272"/>
                <a:gd name="T34" fmla="*/ 144 w 343"/>
                <a:gd name="T35" fmla="*/ 192 h 272"/>
                <a:gd name="T36" fmla="*/ 144 w 343"/>
                <a:gd name="T37" fmla="*/ 194 h 272"/>
                <a:gd name="T38" fmla="*/ 146 w 343"/>
                <a:gd name="T39" fmla="*/ 201 h 272"/>
                <a:gd name="T40" fmla="*/ 148 w 343"/>
                <a:gd name="T41" fmla="*/ 211 h 272"/>
                <a:gd name="T42" fmla="*/ 151 w 343"/>
                <a:gd name="T43" fmla="*/ 223 h 272"/>
                <a:gd name="T44" fmla="*/ 157 w 343"/>
                <a:gd name="T45" fmla="*/ 236 h 272"/>
                <a:gd name="T46" fmla="*/ 167 w 343"/>
                <a:gd name="T47" fmla="*/ 249 h 272"/>
                <a:gd name="T48" fmla="*/ 178 w 343"/>
                <a:gd name="T49" fmla="*/ 261 h 272"/>
                <a:gd name="T50" fmla="*/ 192 w 343"/>
                <a:gd name="T51" fmla="*/ 272 h 272"/>
                <a:gd name="T52" fmla="*/ 194 w 343"/>
                <a:gd name="T53" fmla="*/ 271 h 272"/>
                <a:gd name="T54" fmla="*/ 195 w 343"/>
                <a:gd name="T55" fmla="*/ 271 h 272"/>
                <a:gd name="T56" fmla="*/ 201 w 343"/>
                <a:gd name="T57" fmla="*/ 269 h 272"/>
                <a:gd name="T58" fmla="*/ 207 w 343"/>
                <a:gd name="T59" fmla="*/ 267 h 272"/>
                <a:gd name="T60" fmla="*/ 215 w 343"/>
                <a:gd name="T61" fmla="*/ 263 h 272"/>
                <a:gd name="T62" fmla="*/ 222 w 343"/>
                <a:gd name="T63" fmla="*/ 259 h 272"/>
                <a:gd name="T64" fmla="*/ 232 w 343"/>
                <a:gd name="T65" fmla="*/ 253 h 272"/>
                <a:gd name="T66" fmla="*/ 241 w 343"/>
                <a:gd name="T67" fmla="*/ 247 h 272"/>
                <a:gd name="T68" fmla="*/ 251 w 343"/>
                <a:gd name="T69" fmla="*/ 240 h 272"/>
                <a:gd name="T70" fmla="*/ 260 w 343"/>
                <a:gd name="T71" fmla="*/ 232 h 272"/>
                <a:gd name="T72" fmla="*/ 272 w 343"/>
                <a:gd name="T73" fmla="*/ 223 h 272"/>
                <a:gd name="T74" fmla="*/ 281 w 343"/>
                <a:gd name="T75" fmla="*/ 211 h 272"/>
                <a:gd name="T76" fmla="*/ 291 w 343"/>
                <a:gd name="T77" fmla="*/ 200 h 272"/>
                <a:gd name="T78" fmla="*/ 299 w 343"/>
                <a:gd name="T79" fmla="*/ 186 h 272"/>
                <a:gd name="T80" fmla="*/ 306 w 343"/>
                <a:gd name="T81" fmla="*/ 173 h 272"/>
                <a:gd name="T82" fmla="*/ 312 w 343"/>
                <a:gd name="T83" fmla="*/ 155 h 272"/>
                <a:gd name="T84" fmla="*/ 322 w 343"/>
                <a:gd name="T85" fmla="*/ 125 h 272"/>
                <a:gd name="T86" fmla="*/ 327 w 343"/>
                <a:gd name="T87" fmla="*/ 94 h 272"/>
                <a:gd name="T88" fmla="*/ 333 w 343"/>
                <a:gd name="T89" fmla="*/ 69 h 272"/>
                <a:gd name="T90" fmla="*/ 339 w 343"/>
                <a:gd name="T91" fmla="*/ 46 h 272"/>
                <a:gd name="T92" fmla="*/ 341 w 343"/>
                <a:gd name="T93" fmla="*/ 27 h 272"/>
                <a:gd name="T94" fmla="*/ 343 w 343"/>
                <a:gd name="T95" fmla="*/ 11 h 272"/>
                <a:gd name="T96" fmla="*/ 343 w 343"/>
                <a:gd name="T97" fmla="*/ 4 h 272"/>
                <a:gd name="T98" fmla="*/ 343 w 343"/>
                <a:gd name="T99" fmla="*/ 0 h 272"/>
                <a:gd name="T100" fmla="*/ 4 w 343"/>
                <a:gd name="T101" fmla="*/ 25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3"/>
                <a:gd name="T154" fmla="*/ 0 h 272"/>
                <a:gd name="T155" fmla="*/ 343 w 343"/>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3" h="272">
                  <a:moveTo>
                    <a:pt x="4" y="25"/>
                  </a:moveTo>
                  <a:lnTo>
                    <a:pt x="4" y="27"/>
                  </a:lnTo>
                  <a:lnTo>
                    <a:pt x="4" y="33"/>
                  </a:lnTo>
                  <a:lnTo>
                    <a:pt x="2" y="40"/>
                  </a:lnTo>
                  <a:lnTo>
                    <a:pt x="2" y="52"/>
                  </a:lnTo>
                  <a:lnTo>
                    <a:pt x="0" y="65"/>
                  </a:lnTo>
                  <a:lnTo>
                    <a:pt x="0" y="81"/>
                  </a:lnTo>
                  <a:lnTo>
                    <a:pt x="2" y="98"/>
                  </a:lnTo>
                  <a:lnTo>
                    <a:pt x="2" y="117"/>
                  </a:lnTo>
                  <a:lnTo>
                    <a:pt x="6" y="136"/>
                  </a:lnTo>
                  <a:lnTo>
                    <a:pt x="10" y="155"/>
                  </a:lnTo>
                  <a:lnTo>
                    <a:pt x="16" y="177"/>
                  </a:lnTo>
                  <a:lnTo>
                    <a:pt x="23" y="196"/>
                  </a:lnTo>
                  <a:lnTo>
                    <a:pt x="33" y="215"/>
                  </a:lnTo>
                  <a:lnTo>
                    <a:pt x="44" y="232"/>
                  </a:lnTo>
                  <a:lnTo>
                    <a:pt x="60" y="249"/>
                  </a:lnTo>
                  <a:lnTo>
                    <a:pt x="77" y="265"/>
                  </a:lnTo>
                  <a:lnTo>
                    <a:pt x="144" y="192"/>
                  </a:lnTo>
                  <a:lnTo>
                    <a:pt x="144" y="194"/>
                  </a:lnTo>
                  <a:lnTo>
                    <a:pt x="146" y="201"/>
                  </a:lnTo>
                  <a:lnTo>
                    <a:pt x="148" y="211"/>
                  </a:lnTo>
                  <a:lnTo>
                    <a:pt x="151" y="223"/>
                  </a:lnTo>
                  <a:lnTo>
                    <a:pt x="157" y="236"/>
                  </a:lnTo>
                  <a:lnTo>
                    <a:pt x="167" y="249"/>
                  </a:lnTo>
                  <a:lnTo>
                    <a:pt x="178" y="261"/>
                  </a:lnTo>
                  <a:lnTo>
                    <a:pt x="192" y="272"/>
                  </a:lnTo>
                  <a:lnTo>
                    <a:pt x="194" y="271"/>
                  </a:lnTo>
                  <a:lnTo>
                    <a:pt x="195" y="271"/>
                  </a:lnTo>
                  <a:lnTo>
                    <a:pt x="201" y="269"/>
                  </a:lnTo>
                  <a:lnTo>
                    <a:pt x="207" y="267"/>
                  </a:lnTo>
                  <a:lnTo>
                    <a:pt x="215" y="263"/>
                  </a:lnTo>
                  <a:lnTo>
                    <a:pt x="222" y="259"/>
                  </a:lnTo>
                  <a:lnTo>
                    <a:pt x="232" y="253"/>
                  </a:lnTo>
                  <a:lnTo>
                    <a:pt x="241" y="247"/>
                  </a:lnTo>
                  <a:lnTo>
                    <a:pt x="251" y="240"/>
                  </a:lnTo>
                  <a:lnTo>
                    <a:pt x="260" y="232"/>
                  </a:lnTo>
                  <a:lnTo>
                    <a:pt x="272" y="223"/>
                  </a:lnTo>
                  <a:lnTo>
                    <a:pt x="281" y="211"/>
                  </a:lnTo>
                  <a:lnTo>
                    <a:pt x="291" y="200"/>
                  </a:lnTo>
                  <a:lnTo>
                    <a:pt x="299" y="186"/>
                  </a:lnTo>
                  <a:lnTo>
                    <a:pt x="306" y="173"/>
                  </a:lnTo>
                  <a:lnTo>
                    <a:pt x="312" y="155"/>
                  </a:lnTo>
                  <a:lnTo>
                    <a:pt x="322" y="125"/>
                  </a:lnTo>
                  <a:lnTo>
                    <a:pt x="327" y="94"/>
                  </a:lnTo>
                  <a:lnTo>
                    <a:pt x="333" y="69"/>
                  </a:lnTo>
                  <a:lnTo>
                    <a:pt x="339" y="46"/>
                  </a:lnTo>
                  <a:lnTo>
                    <a:pt x="341" y="27"/>
                  </a:lnTo>
                  <a:lnTo>
                    <a:pt x="343" y="11"/>
                  </a:lnTo>
                  <a:lnTo>
                    <a:pt x="343" y="4"/>
                  </a:lnTo>
                  <a:lnTo>
                    <a:pt x="343" y="0"/>
                  </a:lnTo>
                  <a:lnTo>
                    <a:pt x="4" y="2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0" name="Freeform 11"/>
            <p:cNvSpPr>
              <a:spLocks/>
            </p:cNvSpPr>
            <p:nvPr/>
          </p:nvSpPr>
          <p:spPr bwMode="auto">
            <a:xfrm>
              <a:off x="2640" y="2590"/>
              <a:ext cx="343" cy="272"/>
            </a:xfrm>
            <a:custGeom>
              <a:avLst/>
              <a:gdLst>
                <a:gd name="T0" fmla="*/ 4 w 343"/>
                <a:gd name="T1" fmla="*/ 25 h 272"/>
                <a:gd name="T2" fmla="*/ 4 w 343"/>
                <a:gd name="T3" fmla="*/ 27 h 272"/>
                <a:gd name="T4" fmla="*/ 4 w 343"/>
                <a:gd name="T5" fmla="*/ 33 h 272"/>
                <a:gd name="T6" fmla="*/ 2 w 343"/>
                <a:gd name="T7" fmla="*/ 40 h 272"/>
                <a:gd name="T8" fmla="*/ 2 w 343"/>
                <a:gd name="T9" fmla="*/ 52 h 272"/>
                <a:gd name="T10" fmla="*/ 0 w 343"/>
                <a:gd name="T11" fmla="*/ 65 h 272"/>
                <a:gd name="T12" fmla="*/ 0 w 343"/>
                <a:gd name="T13" fmla="*/ 81 h 272"/>
                <a:gd name="T14" fmla="*/ 2 w 343"/>
                <a:gd name="T15" fmla="*/ 98 h 272"/>
                <a:gd name="T16" fmla="*/ 2 w 343"/>
                <a:gd name="T17" fmla="*/ 117 h 272"/>
                <a:gd name="T18" fmla="*/ 6 w 343"/>
                <a:gd name="T19" fmla="*/ 136 h 272"/>
                <a:gd name="T20" fmla="*/ 10 w 343"/>
                <a:gd name="T21" fmla="*/ 155 h 272"/>
                <a:gd name="T22" fmla="*/ 16 w 343"/>
                <a:gd name="T23" fmla="*/ 177 h 272"/>
                <a:gd name="T24" fmla="*/ 23 w 343"/>
                <a:gd name="T25" fmla="*/ 196 h 272"/>
                <a:gd name="T26" fmla="*/ 33 w 343"/>
                <a:gd name="T27" fmla="*/ 215 h 272"/>
                <a:gd name="T28" fmla="*/ 44 w 343"/>
                <a:gd name="T29" fmla="*/ 232 h 272"/>
                <a:gd name="T30" fmla="*/ 60 w 343"/>
                <a:gd name="T31" fmla="*/ 249 h 272"/>
                <a:gd name="T32" fmla="*/ 77 w 343"/>
                <a:gd name="T33" fmla="*/ 265 h 272"/>
                <a:gd name="T34" fmla="*/ 144 w 343"/>
                <a:gd name="T35" fmla="*/ 192 h 272"/>
                <a:gd name="T36" fmla="*/ 144 w 343"/>
                <a:gd name="T37" fmla="*/ 194 h 272"/>
                <a:gd name="T38" fmla="*/ 146 w 343"/>
                <a:gd name="T39" fmla="*/ 201 h 272"/>
                <a:gd name="T40" fmla="*/ 148 w 343"/>
                <a:gd name="T41" fmla="*/ 211 h 272"/>
                <a:gd name="T42" fmla="*/ 151 w 343"/>
                <a:gd name="T43" fmla="*/ 223 h 272"/>
                <a:gd name="T44" fmla="*/ 157 w 343"/>
                <a:gd name="T45" fmla="*/ 236 h 272"/>
                <a:gd name="T46" fmla="*/ 167 w 343"/>
                <a:gd name="T47" fmla="*/ 249 h 272"/>
                <a:gd name="T48" fmla="*/ 178 w 343"/>
                <a:gd name="T49" fmla="*/ 261 h 272"/>
                <a:gd name="T50" fmla="*/ 192 w 343"/>
                <a:gd name="T51" fmla="*/ 272 h 272"/>
                <a:gd name="T52" fmla="*/ 194 w 343"/>
                <a:gd name="T53" fmla="*/ 271 h 272"/>
                <a:gd name="T54" fmla="*/ 195 w 343"/>
                <a:gd name="T55" fmla="*/ 271 h 272"/>
                <a:gd name="T56" fmla="*/ 201 w 343"/>
                <a:gd name="T57" fmla="*/ 269 h 272"/>
                <a:gd name="T58" fmla="*/ 207 w 343"/>
                <a:gd name="T59" fmla="*/ 267 h 272"/>
                <a:gd name="T60" fmla="*/ 215 w 343"/>
                <a:gd name="T61" fmla="*/ 263 h 272"/>
                <a:gd name="T62" fmla="*/ 222 w 343"/>
                <a:gd name="T63" fmla="*/ 259 h 272"/>
                <a:gd name="T64" fmla="*/ 232 w 343"/>
                <a:gd name="T65" fmla="*/ 253 h 272"/>
                <a:gd name="T66" fmla="*/ 241 w 343"/>
                <a:gd name="T67" fmla="*/ 247 h 272"/>
                <a:gd name="T68" fmla="*/ 251 w 343"/>
                <a:gd name="T69" fmla="*/ 240 h 272"/>
                <a:gd name="T70" fmla="*/ 260 w 343"/>
                <a:gd name="T71" fmla="*/ 232 h 272"/>
                <a:gd name="T72" fmla="*/ 272 w 343"/>
                <a:gd name="T73" fmla="*/ 223 h 272"/>
                <a:gd name="T74" fmla="*/ 281 w 343"/>
                <a:gd name="T75" fmla="*/ 211 h 272"/>
                <a:gd name="T76" fmla="*/ 291 w 343"/>
                <a:gd name="T77" fmla="*/ 200 h 272"/>
                <a:gd name="T78" fmla="*/ 299 w 343"/>
                <a:gd name="T79" fmla="*/ 186 h 272"/>
                <a:gd name="T80" fmla="*/ 306 w 343"/>
                <a:gd name="T81" fmla="*/ 173 h 272"/>
                <a:gd name="T82" fmla="*/ 312 w 343"/>
                <a:gd name="T83" fmla="*/ 155 h 272"/>
                <a:gd name="T84" fmla="*/ 322 w 343"/>
                <a:gd name="T85" fmla="*/ 125 h 272"/>
                <a:gd name="T86" fmla="*/ 327 w 343"/>
                <a:gd name="T87" fmla="*/ 94 h 272"/>
                <a:gd name="T88" fmla="*/ 333 w 343"/>
                <a:gd name="T89" fmla="*/ 69 h 272"/>
                <a:gd name="T90" fmla="*/ 339 w 343"/>
                <a:gd name="T91" fmla="*/ 46 h 272"/>
                <a:gd name="T92" fmla="*/ 341 w 343"/>
                <a:gd name="T93" fmla="*/ 27 h 272"/>
                <a:gd name="T94" fmla="*/ 343 w 343"/>
                <a:gd name="T95" fmla="*/ 11 h 272"/>
                <a:gd name="T96" fmla="*/ 343 w 343"/>
                <a:gd name="T97" fmla="*/ 4 h 272"/>
                <a:gd name="T98" fmla="*/ 343 w 343"/>
                <a:gd name="T99" fmla="*/ 0 h 272"/>
                <a:gd name="T100" fmla="*/ 4 w 343"/>
                <a:gd name="T101" fmla="*/ 25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3"/>
                <a:gd name="T154" fmla="*/ 0 h 272"/>
                <a:gd name="T155" fmla="*/ 343 w 343"/>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3" h="272">
                  <a:moveTo>
                    <a:pt x="4" y="25"/>
                  </a:moveTo>
                  <a:lnTo>
                    <a:pt x="4" y="27"/>
                  </a:lnTo>
                  <a:lnTo>
                    <a:pt x="4" y="33"/>
                  </a:lnTo>
                  <a:lnTo>
                    <a:pt x="2" y="40"/>
                  </a:lnTo>
                  <a:lnTo>
                    <a:pt x="2" y="52"/>
                  </a:lnTo>
                  <a:lnTo>
                    <a:pt x="0" y="65"/>
                  </a:lnTo>
                  <a:lnTo>
                    <a:pt x="0" y="81"/>
                  </a:lnTo>
                  <a:lnTo>
                    <a:pt x="2" y="98"/>
                  </a:lnTo>
                  <a:lnTo>
                    <a:pt x="2" y="117"/>
                  </a:lnTo>
                  <a:lnTo>
                    <a:pt x="6" y="136"/>
                  </a:lnTo>
                  <a:lnTo>
                    <a:pt x="10" y="155"/>
                  </a:lnTo>
                  <a:lnTo>
                    <a:pt x="16" y="177"/>
                  </a:lnTo>
                  <a:lnTo>
                    <a:pt x="23" y="196"/>
                  </a:lnTo>
                  <a:lnTo>
                    <a:pt x="33" y="215"/>
                  </a:lnTo>
                  <a:lnTo>
                    <a:pt x="44" y="232"/>
                  </a:lnTo>
                  <a:lnTo>
                    <a:pt x="60" y="249"/>
                  </a:lnTo>
                  <a:lnTo>
                    <a:pt x="77" y="265"/>
                  </a:lnTo>
                  <a:lnTo>
                    <a:pt x="144" y="192"/>
                  </a:lnTo>
                  <a:lnTo>
                    <a:pt x="144" y="194"/>
                  </a:lnTo>
                  <a:lnTo>
                    <a:pt x="146" y="201"/>
                  </a:lnTo>
                  <a:lnTo>
                    <a:pt x="148" y="211"/>
                  </a:lnTo>
                  <a:lnTo>
                    <a:pt x="151" y="223"/>
                  </a:lnTo>
                  <a:lnTo>
                    <a:pt x="157" y="236"/>
                  </a:lnTo>
                  <a:lnTo>
                    <a:pt x="167" y="249"/>
                  </a:lnTo>
                  <a:lnTo>
                    <a:pt x="178" y="261"/>
                  </a:lnTo>
                  <a:lnTo>
                    <a:pt x="192" y="272"/>
                  </a:lnTo>
                  <a:lnTo>
                    <a:pt x="194" y="271"/>
                  </a:lnTo>
                  <a:lnTo>
                    <a:pt x="195" y="271"/>
                  </a:lnTo>
                  <a:lnTo>
                    <a:pt x="201" y="269"/>
                  </a:lnTo>
                  <a:lnTo>
                    <a:pt x="207" y="267"/>
                  </a:lnTo>
                  <a:lnTo>
                    <a:pt x="215" y="263"/>
                  </a:lnTo>
                  <a:lnTo>
                    <a:pt x="222" y="259"/>
                  </a:lnTo>
                  <a:lnTo>
                    <a:pt x="232" y="253"/>
                  </a:lnTo>
                  <a:lnTo>
                    <a:pt x="241" y="247"/>
                  </a:lnTo>
                  <a:lnTo>
                    <a:pt x="251" y="240"/>
                  </a:lnTo>
                  <a:lnTo>
                    <a:pt x="260" y="232"/>
                  </a:lnTo>
                  <a:lnTo>
                    <a:pt x="272" y="223"/>
                  </a:lnTo>
                  <a:lnTo>
                    <a:pt x="281" y="211"/>
                  </a:lnTo>
                  <a:lnTo>
                    <a:pt x="291" y="200"/>
                  </a:lnTo>
                  <a:lnTo>
                    <a:pt x="299" y="186"/>
                  </a:lnTo>
                  <a:lnTo>
                    <a:pt x="306" y="173"/>
                  </a:lnTo>
                  <a:lnTo>
                    <a:pt x="312" y="155"/>
                  </a:lnTo>
                  <a:lnTo>
                    <a:pt x="322" y="125"/>
                  </a:lnTo>
                  <a:lnTo>
                    <a:pt x="327" y="94"/>
                  </a:lnTo>
                  <a:lnTo>
                    <a:pt x="333" y="69"/>
                  </a:lnTo>
                  <a:lnTo>
                    <a:pt x="339" y="46"/>
                  </a:lnTo>
                  <a:lnTo>
                    <a:pt x="341" y="27"/>
                  </a:lnTo>
                  <a:lnTo>
                    <a:pt x="343" y="11"/>
                  </a:lnTo>
                  <a:lnTo>
                    <a:pt x="343" y="4"/>
                  </a:lnTo>
                  <a:lnTo>
                    <a:pt x="343" y="0"/>
                  </a:lnTo>
                  <a:lnTo>
                    <a:pt x="4" y="25"/>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1" name="Freeform 12"/>
            <p:cNvSpPr>
              <a:spLocks/>
            </p:cNvSpPr>
            <p:nvPr/>
          </p:nvSpPr>
          <p:spPr bwMode="auto">
            <a:xfrm>
              <a:off x="2790" y="2020"/>
              <a:ext cx="135" cy="134"/>
            </a:xfrm>
            <a:custGeom>
              <a:avLst/>
              <a:gdLst>
                <a:gd name="T0" fmla="*/ 11 w 135"/>
                <a:gd name="T1" fmla="*/ 134 h 134"/>
                <a:gd name="T2" fmla="*/ 9 w 135"/>
                <a:gd name="T3" fmla="*/ 133 h 134"/>
                <a:gd name="T4" fmla="*/ 5 w 135"/>
                <a:gd name="T5" fmla="*/ 131 h 134"/>
                <a:gd name="T6" fmla="*/ 3 w 135"/>
                <a:gd name="T7" fmla="*/ 125 h 134"/>
                <a:gd name="T8" fmla="*/ 0 w 135"/>
                <a:gd name="T9" fmla="*/ 117 h 134"/>
                <a:gd name="T10" fmla="*/ 1 w 135"/>
                <a:gd name="T11" fmla="*/ 108 h 134"/>
                <a:gd name="T12" fmla="*/ 5 w 135"/>
                <a:gd name="T13" fmla="*/ 96 h 134"/>
                <a:gd name="T14" fmla="*/ 15 w 135"/>
                <a:gd name="T15" fmla="*/ 83 h 134"/>
                <a:gd name="T16" fmla="*/ 30 w 135"/>
                <a:gd name="T17" fmla="*/ 67 h 134"/>
                <a:gd name="T18" fmla="*/ 42 w 135"/>
                <a:gd name="T19" fmla="*/ 56 h 134"/>
                <a:gd name="T20" fmla="*/ 53 w 135"/>
                <a:gd name="T21" fmla="*/ 44 h 134"/>
                <a:gd name="T22" fmla="*/ 65 w 135"/>
                <a:gd name="T23" fmla="*/ 33 h 134"/>
                <a:gd name="T24" fmla="*/ 76 w 135"/>
                <a:gd name="T25" fmla="*/ 21 h 134"/>
                <a:gd name="T26" fmla="*/ 87 w 135"/>
                <a:gd name="T27" fmla="*/ 12 h 134"/>
                <a:gd name="T28" fmla="*/ 97 w 135"/>
                <a:gd name="T29" fmla="*/ 4 h 134"/>
                <a:gd name="T30" fmla="*/ 108 w 135"/>
                <a:gd name="T31" fmla="*/ 0 h 134"/>
                <a:gd name="T32" fmla="*/ 118 w 135"/>
                <a:gd name="T33" fmla="*/ 2 h 134"/>
                <a:gd name="T34" fmla="*/ 126 w 135"/>
                <a:gd name="T35" fmla="*/ 8 h 134"/>
                <a:gd name="T36" fmla="*/ 131 w 135"/>
                <a:gd name="T37" fmla="*/ 14 h 134"/>
                <a:gd name="T38" fmla="*/ 133 w 135"/>
                <a:gd name="T39" fmla="*/ 21 h 134"/>
                <a:gd name="T40" fmla="*/ 135 w 135"/>
                <a:gd name="T41" fmla="*/ 27 h 134"/>
                <a:gd name="T42" fmla="*/ 133 w 135"/>
                <a:gd name="T43" fmla="*/ 35 h 134"/>
                <a:gd name="T44" fmla="*/ 131 w 135"/>
                <a:gd name="T45" fmla="*/ 42 h 134"/>
                <a:gd name="T46" fmla="*/ 126 w 135"/>
                <a:gd name="T47" fmla="*/ 52 h 134"/>
                <a:gd name="T48" fmla="*/ 122 w 135"/>
                <a:gd name="T49" fmla="*/ 58 h 134"/>
                <a:gd name="T50" fmla="*/ 114 w 135"/>
                <a:gd name="T51" fmla="*/ 67 h 134"/>
                <a:gd name="T52" fmla="*/ 107 w 135"/>
                <a:gd name="T53" fmla="*/ 75 h 134"/>
                <a:gd name="T54" fmla="*/ 97 w 135"/>
                <a:gd name="T55" fmla="*/ 85 h 134"/>
                <a:gd name="T56" fmla="*/ 87 w 135"/>
                <a:gd name="T57" fmla="*/ 92 h 134"/>
                <a:gd name="T58" fmla="*/ 80 w 135"/>
                <a:gd name="T59" fmla="*/ 100 h 134"/>
                <a:gd name="T60" fmla="*/ 72 w 135"/>
                <a:gd name="T61" fmla="*/ 106 h 134"/>
                <a:gd name="T62" fmla="*/ 68 w 135"/>
                <a:gd name="T63" fmla="*/ 109 h 134"/>
                <a:gd name="T64" fmla="*/ 66 w 135"/>
                <a:gd name="T65" fmla="*/ 109 h 134"/>
                <a:gd name="T66" fmla="*/ 11 w 135"/>
                <a:gd name="T67" fmla="*/ 134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34"/>
                <a:gd name="T104" fmla="*/ 135 w 135"/>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34">
                  <a:moveTo>
                    <a:pt x="11" y="134"/>
                  </a:moveTo>
                  <a:lnTo>
                    <a:pt x="9" y="133"/>
                  </a:lnTo>
                  <a:lnTo>
                    <a:pt x="5" y="131"/>
                  </a:lnTo>
                  <a:lnTo>
                    <a:pt x="3" y="125"/>
                  </a:lnTo>
                  <a:lnTo>
                    <a:pt x="0" y="117"/>
                  </a:lnTo>
                  <a:lnTo>
                    <a:pt x="1" y="108"/>
                  </a:lnTo>
                  <a:lnTo>
                    <a:pt x="5" y="96"/>
                  </a:lnTo>
                  <a:lnTo>
                    <a:pt x="15" y="83"/>
                  </a:lnTo>
                  <a:lnTo>
                    <a:pt x="30" y="67"/>
                  </a:lnTo>
                  <a:lnTo>
                    <a:pt x="42" y="56"/>
                  </a:lnTo>
                  <a:lnTo>
                    <a:pt x="53" y="44"/>
                  </a:lnTo>
                  <a:lnTo>
                    <a:pt x="65" y="33"/>
                  </a:lnTo>
                  <a:lnTo>
                    <a:pt x="76" y="21"/>
                  </a:lnTo>
                  <a:lnTo>
                    <a:pt x="87" y="12"/>
                  </a:lnTo>
                  <a:lnTo>
                    <a:pt x="97" y="4"/>
                  </a:lnTo>
                  <a:lnTo>
                    <a:pt x="108" y="0"/>
                  </a:lnTo>
                  <a:lnTo>
                    <a:pt x="118" y="2"/>
                  </a:lnTo>
                  <a:lnTo>
                    <a:pt x="126" y="8"/>
                  </a:lnTo>
                  <a:lnTo>
                    <a:pt x="131" y="14"/>
                  </a:lnTo>
                  <a:lnTo>
                    <a:pt x="133" y="21"/>
                  </a:lnTo>
                  <a:lnTo>
                    <a:pt x="135" y="27"/>
                  </a:lnTo>
                  <a:lnTo>
                    <a:pt x="133" y="35"/>
                  </a:lnTo>
                  <a:lnTo>
                    <a:pt x="131" y="42"/>
                  </a:lnTo>
                  <a:lnTo>
                    <a:pt x="126" y="52"/>
                  </a:lnTo>
                  <a:lnTo>
                    <a:pt x="122" y="58"/>
                  </a:lnTo>
                  <a:lnTo>
                    <a:pt x="114" y="67"/>
                  </a:lnTo>
                  <a:lnTo>
                    <a:pt x="107" y="75"/>
                  </a:lnTo>
                  <a:lnTo>
                    <a:pt x="97" y="85"/>
                  </a:lnTo>
                  <a:lnTo>
                    <a:pt x="87" y="92"/>
                  </a:lnTo>
                  <a:lnTo>
                    <a:pt x="80" y="100"/>
                  </a:lnTo>
                  <a:lnTo>
                    <a:pt x="72" y="106"/>
                  </a:lnTo>
                  <a:lnTo>
                    <a:pt x="68" y="109"/>
                  </a:lnTo>
                  <a:lnTo>
                    <a:pt x="66" y="109"/>
                  </a:lnTo>
                  <a:lnTo>
                    <a:pt x="11" y="13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2" name="Freeform 13"/>
            <p:cNvSpPr>
              <a:spLocks/>
            </p:cNvSpPr>
            <p:nvPr/>
          </p:nvSpPr>
          <p:spPr bwMode="auto">
            <a:xfrm>
              <a:off x="2790" y="2020"/>
              <a:ext cx="135" cy="134"/>
            </a:xfrm>
            <a:custGeom>
              <a:avLst/>
              <a:gdLst>
                <a:gd name="T0" fmla="*/ 11 w 135"/>
                <a:gd name="T1" fmla="*/ 134 h 134"/>
                <a:gd name="T2" fmla="*/ 9 w 135"/>
                <a:gd name="T3" fmla="*/ 133 h 134"/>
                <a:gd name="T4" fmla="*/ 5 w 135"/>
                <a:gd name="T5" fmla="*/ 131 h 134"/>
                <a:gd name="T6" fmla="*/ 3 w 135"/>
                <a:gd name="T7" fmla="*/ 125 h 134"/>
                <a:gd name="T8" fmla="*/ 0 w 135"/>
                <a:gd name="T9" fmla="*/ 117 h 134"/>
                <a:gd name="T10" fmla="*/ 1 w 135"/>
                <a:gd name="T11" fmla="*/ 108 h 134"/>
                <a:gd name="T12" fmla="*/ 5 w 135"/>
                <a:gd name="T13" fmla="*/ 96 h 134"/>
                <a:gd name="T14" fmla="*/ 15 w 135"/>
                <a:gd name="T15" fmla="*/ 83 h 134"/>
                <a:gd name="T16" fmla="*/ 30 w 135"/>
                <a:gd name="T17" fmla="*/ 67 h 134"/>
                <a:gd name="T18" fmla="*/ 42 w 135"/>
                <a:gd name="T19" fmla="*/ 56 h 134"/>
                <a:gd name="T20" fmla="*/ 53 w 135"/>
                <a:gd name="T21" fmla="*/ 44 h 134"/>
                <a:gd name="T22" fmla="*/ 65 w 135"/>
                <a:gd name="T23" fmla="*/ 33 h 134"/>
                <a:gd name="T24" fmla="*/ 76 w 135"/>
                <a:gd name="T25" fmla="*/ 21 h 134"/>
                <a:gd name="T26" fmla="*/ 87 w 135"/>
                <a:gd name="T27" fmla="*/ 12 h 134"/>
                <a:gd name="T28" fmla="*/ 97 w 135"/>
                <a:gd name="T29" fmla="*/ 4 h 134"/>
                <a:gd name="T30" fmla="*/ 108 w 135"/>
                <a:gd name="T31" fmla="*/ 0 h 134"/>
                <a:gd name="T32" fmla="*/ 118 w 135"/>
                <a:gd name="T33" fmla="*/ 2 h 134"/>
                <a:gd name="T34" fmla="*/ 126 w 135"/>
                <a:gd name="T35" fmla="*/ 8 h 134"/>
                <a:gd name="T36" fmla="*/ 131 w 135"/>
                <a:gd name="T37" fmla="*/ 14 h 134"/>
                <a:gd name="T38" fmla="*/ 133 w 135"/>
                <a:gd name="T39" fmla="*/ 21 h 134"/>
                <a:gd name="T40" fmla="*/ 135 w 135"/>
                <a:gd name="T41" fmla="*/ 27 h 134"/>
                <a:gd name="T42" fmla="*/ 133 w 135"/>
                <a:gd name="T43" fmla="*/ 35 h 134"/>
                <a:gd name="T44" fmla="*/ 131 w 135"/>
                <a:gd name="T45" fmla="*/ 42 h 134"/>
                <a:gd name="T46" fmla="*/ 126 w 135"/>
                <a:gd name="T47" fmla="*/ 52 h 134"/>
                <a:gd name="T48" fmla="*/ 122 w 135"/>
                <a:gd name="T49" fmla="*/ 58 h 134"/>
                <a:gd name="T50" fmla="*/ 114 w 135"/>
                <a:gd name="T51" fmla="*/ 67 h 134"/>
                <a:gd name="T52" fmla="*/ 107 w 135"/>
                <a:gd name="T53" fmla="*/ 75 h 134"/>
                <a:gd name="T54" fmla="*/ 97 w 135"/>
                <a:gd name="T55" fmla="*/ 85 h 134"/>
                <a:gd name="T56" fmla="*/ 87 w 135"/>
                <a:gd name="T57" fmla="*/ 92 h 134"/>
                <a:gd name="T58" fmla="*/ 80 w 135"/>
                <a:gd name="T59" fmla="*/ 100 h 134"/>
                <a:gd name="T60" fmla="*/ 72 w 135"/>
                <a:gd name="T61" fmla="*/ 106 h 134"/>
                <a:gd name="T62" fmla="*/ 68 w 135"/>
                <a:gd name="T63" fmla="*/ 109 h 134"/>
                <a:gd name="T64" fmla="*/ 66 w 135"/>
                <a:gd name="T65" fmla="*/ 109 h 134"/>
                <a:gd name="T66" fmla="*/ 11 w 135"/>
                <a:gd name="T67" fmla="*/ 134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34"/>
                <a:gd name="T104" fmla="*/ 135 w 135"/>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34">
                  <a:moveTo>
                    <a:pt x="11" y="134"/>
                  </a:moveTo>
                  <a:lnTo>
                    <a:pt x="9" y="133"/>
                  </a:lnTo>
                  <a:lnTo>
                    <a:pt x="5" y="131"/>
                  </a:lnTo>
                  <a:lnTo>
                    <a:pt x="3" y="125"/>
                  </a:lnTo>
                  <a:lnTo>
                    <a:pt x="0" y="117"/>
                  </a:lnTo>
                  <a:lnTo>
                    <a:pt x="1" y="108"/>
                  </a:lnTo>
                  <a:lnTo>
                    <a:pt x="5" y="96"/>
                  </a:lnTo>
                  <a:lnTo>
                    <a:pt x="15" y="83"/>
                  </a:lnTo>
                  <a:lnTo>
                    <a:pt x="30" y="67"/>
                  </a:lnTo>
                  <a:lnTo>
                    <a:pt x="42" y="56"/>
                  </a:lnTo>
                  <a:lnTo>
                    <a:pt x="53" y="44"/>
                  </a:lnTo>
                  <a:lnTo>
                    <a:pt x="65" y="33"/>
                  </a:lnTo>
                  <a:lnTo>
                    <a:pt x="76" y="21"/>
                  </a:lnTo>
                  <a:lnTo>
                    <a:pt x="87" y="12"/>
                  </a:lnTo>
                  <a:lnTo>
                    <a:pt x="97" y="4"/>
                  </a:lnTo>
                  <a:lnTo>
                    <a:pt x="108" y="0"/>
                  </a:lnTo>
                  <a:lnTo>
                    <a:pt x="118" y="2"/>
                  </a:lnTo>
                  <a:lnTo>
                    <a:pt x="126" y="8"/>
                  </a:lnTo>
                  <a:lnTo>
                    <a:pt x="131" y="14"/>
                  </a:lnTo>
                  <a:lnTo>
                    <a:pt x="133" y="21"/>
                  </a:lnTo>
                  <a:lnTo>
                    <a:pt x="135" y="27"/>
                  </a:lnTo>
                  <a:lnTo>
                    <a:pt x="133" y="35"/>
                  </a:lnTo>
                  <a:lnTo>
                    <a:pt x="131" y="42"/>
                  </a:lnTo>
                  <a:lnTo>
                    <a:pt x="126" y="52"/>
                  </a:lnTo>
                  <a:lnTo>
                    <a:pt x="122" y="58"/>
                  </a:lnTo>
                  <a:lnTo>
                    <a:pt x="114" y="67"/>
                  </a:lnTo>
                  <a:lnTo>
                    <a:pt x="107" y="75"/>
                  </a:lnTo>
                  <a:lnTo>
                    <a:pt x="97" y="85"/>
                  </a:lnTo>
                  <a:lnTo>
                    <a:pt x="87" y="92"/>
                  </a:lnTo>
                  <a:lnTo>
                    <a:pt x="80" y="100"/>
                  </a:lnTo>
                  <a:lnTo>
                    <a:pt x="72" y="106"/>
                  </a:lnTo>
                  <a:lnTo>
                    <a:pt x="68" y="109"/>
                  </a:lnTo>
                  <a:lnTo>
                    <a:pt x="66" y="109"/>
                  </a:lnTo>
                  <a:lnTo>
                    <a:pt x="11" y="134"/>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3" name="Freeform 14"/>
            <p:cNvSpPr>
              <a:spLocks/>
            </p:cNvSpPr>
            <p:nvPr/>
          </p:nvSpPr>
          <p:spPr bwMode="auto">
            <a:xfrm>
              <a:off x="2753" y="2099"/>
              <a:ext cx="132" cy="77"/>
            </a:xfrm>
            <a:custGeom>
              <a:avLst/>
              <a:gdLst>
                <a:gd name="T0" fmla="*/ 0 w 132"/>
                <a:gd name="T1" fmla="*/ 55 h 77"/>
                <a:gd name="T2" fmla="*/ 4 w 132"/>
                <a:gd name="T3" fmla="*/ 52 h 77"/>
                <a:gd name="T4" fmla="*/ 8 w 132"/>
                <a:gd name="T5" fmla="*/ 48 h 77"/>
                <a:gd name="T6" fmla="*/ 14 w 132"/>
                <a:gd name="T7" fmla="*/ 44 h 77"/>
                <a:gd name="T8" fmla="*/ 21 w 132"/>
                <a:gd name="T9" fmla="*/ 38 h 77"/>
                <a:gd name="T10" fmla="*/ 31 w 132"/>
                <a:gd name="T11" fmla="*/ 32 h 77"/>
                <a:gd name="T12" fmla="*/ 38 w 132"/>
                <a:gd name="T13" fmla="*/ 27 h 77"/>
                <a:gd name="T14" fmla="*/ 48 w 132"/>
                <a:gd name="T15" fmla="*/ 21 h 77"/>
                <a:gd name="T16" fmla="*/ 58 w 132"/>
                <a:gd name="T17" fmla="*/ 15 h 77"/>
                <a:gd name="T18" fmla="*/ 67 w 132"/>
                <a:gd name="T19" fmla="*/ 9 h 77"/>
                <a:gd name="T20" fmla="*/ 77 w 132"/>
                <a:gd name="T21" fmla="*/ 6 h 77"/>
                <a:gd name="T22" fmla="*/ 86 w 132"/>
                <a:gd name="T23" fmla="*/ 2 h 77"/>
                <a:gd name="T24" fmla="*/ 96 w 132"/>
                <a:gd name="T25" fmla="*/ 0 h 77"/>
                <a:gd name="T26" fmla="*/ 103 w 132"/>
                <a:gd name="T27" fmla="*/ 0 h 77"/>
                <a:gd name="T28" fmla="*/ 109 w 132"/>
                <a:gd name="T29" fmla="*/ 0 h 77"/>
                <a:gd name="T30" fmla="*/ 115 w 132"/>
                <a:gd name="T31" fmla="*/ 4 h 77"/>
                <a:gd name="T32" fmla="*/ 123 w 132"/>
                <a:gd name="T33" fmla="*/ 13 h 77"/>
                <a:gd name="T34" fmla="*/ 128 w 132"/>
                <a:gd name="T35" fmla="*/ 25 h 77"/>
                <a:gd name="T36" fmla="*/ 132 w 132"/>
                <a:gd name="T37" fmla="*/ 34 h 77"/>
                <a:gd name="T38" fmla="*/ 132 w 132"/>
                <a:gd name="T39" fmla="*/ 46 h 77"/>
                <a:gd name="T40" fmla="*/ 130 w 132"/>
                <a:gd name="T41" fmla="*/ 54 h 77"/>
                <a:gd name="T42" fmla="*/ 126 w 132"/>
                <a:gd name="T43" fmla="*/ 63 h 77"/>
                <a:gd name="T44" fmla="*/ 121 w 132"/>
                <a:gd name="T45" fmla="*/ 69 h 77"/>
                <a:gd name="T46" fmla="*/ 111 w 132"/>
                <a:gd name="T47" fmla="*/ 71 h 77"/>
                <a:gd name="T48" fmla="*/ 100 w 132"/>
                <a:gd name="T49" fmla="*/ 73 h 77"/>
                <a:gd name="T50" fmla="*/ 88 w 132"/>
                <a:gd name="T51" fmla="*/ 75 h 77"/>
                <a:gd name="T52" fmla="*/ 77 w 132"/>
                <a:gd name="T53" fmla="*/ 75 h 77"/>
                <a:gd name="T54" fmla="*/ 67 w 132"/>
                <a:gd name="T55" fmla="*/ 75 h 77"/>
                <a:gd name="T56" fmla="*/ 58 w 132"/>
                <a:gd name="T57" fmla="*/ 77 h 77"/>
                <a:gd name="T58" fmla="*/ 50 w 132"/>
                <a:gd name="T59" fmla="*/ 77 h 77"/>
                <a:gd name="T60" fmla="*/ 44 w 132"/>
                <a:gd name="T61" fmla="*/ 77 h 77"/>
                <a:gd name="T62" fmla="*/ 42 w 132"/>
                <a:gd name="T63" fmla="*/ 77 h 77"/>
                <a:gd name="T64" fmla="*/ 0 w 132"/>
                <a:gd name="T65" fmla="*/ 55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77"/>
                <a:gd name="T101" fmla="*/ 132 w 132"/>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77">
                  <a:moveTo>
                    <a:pt x="0" y="55"/>
                  </a:moveTo>
                  <a:lnTo>
                    <a:pt x="4" y="52"/>
                  </a:lnTo>
                  <a:lnTo>
                    <a:pt x="8" y="48"/>
                  </a:lnTo>
                  <a:lnTo>
                    <a:pt x="14" y="44"/>
                  </a:lnTo>
                  <a:lnTo>
                    <a:pt x="21" y="38"/>
                  </a:lnTo>
                  <a:lnTo>
                    <a:pt x="31" y="32"/>
                  </a:lnTo>
                  <a:lnTo>
                    <a:pt x="38" y="27"/>
                  </a:lnTo>
                  <a:lnTo>
                    <a:pt x="48" y="21"/>
                  </a:lnTo>
                  <a:lnTo>
                    <a:pt x="58" y="15"/>
                  </a:lnTo>
                  <a:lnTo>
                    <a:pt x="67" y="9"/>
                  </a:lnTo>
                  <a:lnTo>
                    <a:pt x="77" y="6"/>
                  </a:lnTo>
                  <a:lnTo>
                    <a:pt x="86" y="2"/>
                  </a:lnTo>
                  <a:lnTo>
                    <a:pt x="96" y="0"/>
                  </a:lnTo>
                  <a:lnTo>
                    <a:pt x="103" y="0"/>
                  </a:lnTo>
                  <a:lnTo>
                    <a:pt x="109" y="0"/>
                  </a:lnTo>
                  <a:lnTo>
                    <a:pt x="115" y="4"/>
                  </a:lnTo>
                  <a:lnTo>
                    <a:pt x="123" y="13"/>
                  </a:lnTo>
                  <a:lnTo>
                    <a:pt x="128" y="25"/>
                  </a:lnTo>
                  <a:lnTo>
                    <a:pt x="132" y="34"/>
                  </a:lnTo>
                  <a:lnTo>
                    <a:pt x="132" y="46"/>
                  </a:lnTo>
                  <a:lnTo>
                    <a:pt x="130" y="54"/>
                  </a:lnTo>
                  <a:lnTo>
                    <a:pt x="126" y="63"/>
                  </a:lnTo>
                  <a:lnTo>
                    <a:pt x="121" y="69"/>
                  </a:lnTo>
                  <a:lnTo>
                    <a:pt x="111" y="71"/>
                  </a:lnTo>
                  <a:lnTo>
                    <a:pt x="100" y="73"/>
                  </a:lnTo>
                  <a:lnTo>
                    <a:pt x="88" y="75"/>
                  </a:lnTo>
                  <a:lnTo>
                    <a:pt x="77" y="75"/>
                  </a:lnTo>
                  <a:lnTo>
                    <a:pt x="67" y="75"/>
                  </a:lnTo>
                  <a:lnTo>
                    <a:pt x="58" y="77"/>
                  </a:lnTo>
                  <a:lnTo>
                    <a:pt x="50" y="77"/>
                  </a:lnTo>
                  <a:lnTo>
                    <a:pt x="44" y="77"/>
                  </a:lnTo>
                  <a:lnTo>
                    <a:pt x="42" y="77"/>
                  </a:lnTo>
                  <a:lnTo>
                    <a:pt x="0" y="55"/>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4" name="Freeform 15"/>
            <p:cNvSpPr>
              <a:spLocks/>
            </p:cNvSpPr>
            <p:nvPr/>
          </p:nvSpPr>
          <p:spPr bwMode="auto">
            <a:xfrm>
              <a:off x="2753" y="2099"/>
              <a:ext cx="132" cy="77"/>
            </a:xfrm>
            <a:custGeom>
              <a:avLst/>
              <a:gdLst>
                <a:gd name="T0" fmla="*/ 0 w 132"/>
                <a:gd name="T1" fmla="*/ 55 h 77"/>
                <a:gd name="T2" fmla="*/ 4 w 132"/>
                <a:gd name="T3" fmla="*/ 52 h 77"/>
                <a:gd name="T4" fmla="*/ 8 w 132"/>
                <a:gd name="T5" fmla="*/ 48 h 77"/>
                <a:gd name="T6" fmla="*/ 14 w 132"/>
                <a:gd name="T7" fmla="*/ 44 h 77"/>
                <a:gd name="T8" fmla="*/ 21 w 132"/>
                <a:gd name="T9" fmla="*/ 38 h 77"/>
                <a:gd name="T10" fmla="*/ 31 w 132"/>
                <a:gd name="T11" fmla="*/ 32 h 77"/>
                <a:gd name="T12" fmla="*/ 38 w 132"/>
                <a:gd name="T13" fmla="*/ 27 h 77"/>
                <a:gd name="T14" fmla="*/ 48 w 132"/>
                <a:gd name="T15" fmla="*/ 21 h 77"/>
                <a:gd name="T16" fmla="*/ 58 w 132"/>
                <a:gd name="T17" fmla="*/ 15 h 77"/>
                <a:gd name="T18" fmla="*/ 67 w 132"/>
                <a:gd name="T19" fmla="*/ 9 h 77"/>
                <a:gd name="T20" fmla="*/ 77 w 132"/>
                <a:gd name="T21" fmla="*/ 6 h 77"/>
                <a:gd name="T22" fmla="*/ 86 w 132"/>
                <a:gd name="T23" fmla="*/ 2 h 77"/>
                <a:gd name="T24" fmla="*/ 96 w 132"/>
                <a:gd name="T25" fmla="*/ 0 h 77"/>
                <a:gd name="T26" fmla="*/ 103 w 132"/>
                <a:gd name="T27" fmla="*/ 0 h 77"/>
                <a:gd name="T28" fmla="*/ 109 w 132"/>
                <a:gd name="T29" fmla="*/ 0 h 77"/>
                <a:gd name="T30" fmla="*/ 115 w 132"/>
                <a:gd name="T31" fmla="*/ 4 h 77"/>
                <a:gd name="T32" fmla="*/ 123 w 132"/>
                <a:gd name="T33" fmla="*/ 13 h 77"/>
                <a:gd name="T34" fmla="*/ 128 w 132"/>
                <a:gd name="T35" fmla="*/ 25 h 77"/>
                <a:gd name="T36" fmla="*/ 132 w 132"/>
                <a:gd name="T37" fmla="*/ 34 h 77"/>
                <a:gd name="T38" fmla="*/ 132 w 132"/>
                <a:gd name="T39" fmla="*/ 46 h 77"/>
                <a:gd name="T40" fmla="*/ 130 w 132"/>
                <a:gd name="T41" fmla="*/ 54 h 77"/>
                <a:gd name="T42" fmla="*/ 126 w 132"/>
                <a:gd name="T43" fmla="*/ 63 h 77"/>
                <a:gd name="T44" fmla="*/ 121 w 132"/>
                <a:gd name="T45" fmla="*/ 69 h 77"/>
                <a:gd name="T46" fmla="*/ 111 w 132"/>
                <a:gd name="T47" fmla="*/ 71 h 77"/>
                <a:gd name="T48" fmla="*/ 100 w 132"/>
                <a:gd name="T49" fmla="*/ 73 h 77"/>
                <a:gd name="T50" fmla="*/ 88 w 132"/>
                <a:gd name="T51" fmla="*/ 75 h 77"/>
                <a:gd name="T52" fmla="*/ 77 w 132"/>
                <a:gd name="T53" fmla="*/ 75 h 77"/>
                <a:gd name="T54" fmla="*/ 67 w 132"/>
                <a:gd name="T55" fmla="*/ 75 h 77"/>
                <a:gd name="T56" fmla="*/ 58 w 132"/>
                <a:gd name="T57" fmla="*/ 77 h 77"/>
                <a:gd name="T58" fmla="*/ 50 w 132"/>
                <a:gd name="T59" fmla="*/ 77 h 77"/>
                <a:gd name="T60" fmla="*/ 44 w 132"/>
                <a:gd name="T61" fmla="*/ 77 h 77"/>
                <a:gd name="T62" fmla="*/ 42 w 132"/>
                <a:gd name="T63" fmla="*/ 77 h 77"/>
                <a:gd name="T64" fmla="*/ 0 w 132"/>
                <a:gd name="T65" fmla="*/ 55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77"/>
                <a:gd name="T101" fmla="*/ 132 w 132"/>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77">
                  <a:moveTo>
                    <a:pt x="0" y="55"/>
                  </a:moveTo>
                  <a:lnTo>
                    <a:pt x="4" y="52"/>
                  </a:lnTo>
                  <a:lnTo>
                    <a:pt x="8" y="48"/>
                  </a:lnTo>
                  <a:lnTo>
                    <a:pt x="14" y="44"/>
                  </a:lnTo>
                  <a:lnTo>
                    <a:pt x="21" y="38"/>
                  </a:lnTo>
                  <a:lnTo>
                    <a:pt x="31" y="32"/>
                  </a:lnTo>
                  <a:lnTo>
                    <a:pt x="38" y="27"/>
                  </a:lnTo>
                  <a:lnTo>
                    <a:pt x="48" y="21"/>
                  </a:lnTo>
                  <a:lnTo>
                    <a:pt x="58" y="15"/>
                  </a:lnTo>
                  <a:lnTo>
                    <a:pt x="67" y="9"/>
                  </a:lnTo>
                  <a:lnTo>
                    <a:pt x="77" y="6"/>
                  </a:lnTo>
                  <a:lnTo>
                    <a:pt x="86" y="2"/>
                  </a:lnTo>
                  <a:lnTo>
                    <a:pt x="96" y="0"/>
                  </a:lnTo>
                  <a:lnTo>
                    <a:pt x="103" y="0"/>
                  </a:lnTo>
                  <a:lnTo>
                    <a:pt x="109" y="0"/>
                  </a:lnTo>
                  <a:lnTo>
                    <a:pt x="115" y="4"/>
                  </a:lnTo>
                  <a:lnTo>
                    <a:pt x="123" y="13"/>
                  </a:lnTo>
                  <a:lnTo>
                    <a:pt x="128" y="25"/>
                  </a:lnTo>
                  <a:lnTo>
                    <a:pt x="132" y="34"/>
                  </a:lnTo>
                  <a:lnTo>
                    <a:pt x="132" y="46"/>
                  </a:lnTo>
                  <a:lnTo>
                    <a:pt x="130" y="54"/>
                  </a:lnTo>
                  <a:lnTo>
                    <a:pt x="126" y="63"/>
                  </a:lnTo>
                  <a:lnTo>
                    <a:pt x="121" y="69"/>
                  </a:lnTo>
                  <a:lnTo>
                    <a:pt x="111" y="71"/>
                  </a:lnTo>
                  <a:lnTo>
                    <a:pt x="100" y="73"/>
                  </a:lnTo>
                  <a:lnTo>
                    <a:pt x="88" y="75"/>
                  </a:lnTo>
                  <a:lnTo>
                    <a:pt x="77" y="75"/>
                  </a:lnTo>
                  <a:lnTo>
                    <a:pt x="67" y="75"/>
                  </a:lnTo>
                  <a:lnTo>
                    <a:pt x="58" y="77"/>
                  </a:lnTo>
                  <a:lnTo>
                    <a:pt x="50" y="77"/>
                  </a:lnTo>
                  <a:lnTo>
                    <a:pt x="44" y="77"/>
                  </a:lnTo>
                  <a:lnTo>
                    <a:pt x="42" y="77"/>
                  </a:lnTo>
                  <a:lnTo>
                    <a:pt x="0" y="55"/>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5" name="Freeform 16"/>
            <p:cNvSpPr>
              <a:spLocks/>
            </p:cNvSpPr>
            <p:nvPr/>
          </p:nvSpPr>
          <p:spPr bwMode="auto">
            <a:xfrm>
              <a:off x="2658" y="2139"/>
              <a:ext cx="176" cy="69"/>
            </a:xfrm>
            <a:custGeom>
              <a:avLst/>
              <a:gdLst>
                <a:gd name="T0" fmla="*/ 0 w 176"/>
                <a:gd name="T1" fmla="*/ 60 h 69"/>
                <a:gd name="T2" fmla="*/ 0 w 176"/>
                <a:gd name="T3" fmla="*/ 58 h 69"/>
                <a:gd name="T4" fmla="*/ 5 w 176"/>
                <a:gd name="T5" fmla="*/ 54 h 69"/>
                <a:gd name="T6" fmla="*/ 11 w 176"/>
                <a:gd name="T7" fmla="*/ 48 h 69"/>
                <a:gd name="T8" fmla="*/ 21 w 176"/>
                <a:gd name="T9" fmla="*/ 40 h 69"/>
                <a:gd name="T10" fmla="*/ 30 w 176"/>
                <a:gd name="T11" fmla="*/ 31 h 69"/>
                <a:gd name="T12" fmla="*/ 44 w 176"/>
                <a:gd name="T13" fmla="*/ 25 h 69"/>
                <a:gd name="T14" fmla="*/ 59 w 176"/>
                <a:gd name="T15" fmla="*/ 17 h 69"/>
                <a:gd name="T16" fmla="*/ 74 w 176"/>
                <a:gd name="T17" fmla="*/ 12 h 69"/>
                <a:gd name="T18" fmla="*/ 90 w 176"/>
                <a:gd name="T19" fmla="*/ 8 h 69"/>
                <a:gd name="T20" fmla="*/ 103 w 176"/>
                <a:gd name="T21" fmla="*/ 4 h 69"/>
                <a:gd name="T22" fmla="*/ 116 w 176"/>
                <a:gd name="T23" fmla="*/ 2 h 69"/>
                <a:gd name="T24" fmla="*/ 126 w 176"/>
                <a:gd name="T25" fmla="*/ 0 h 69"/>
                <a:gd name="T26" fmla="*/ 137 w 176"/>
                <a:gd name="T27" fmla="*/ 0 h 69"/>
                <a:gd name="T28" fmla="*/ 145 w 176"/>
                <a:gd name="T29" fmla="*/ 2 h 69"/>
                <a:gd name="T30" fmla="*/ 153 w 176"/>
                <a:gd name="T31" fmla="*/ 4 h 69"/>
                <a:gd name="T32" fmla="*/ 158 w 176"/>
                <a:gd name="T33" fmla="*/ 8 h 69"/>
                <a:gd name="T34" fmla="*/ 164 w 176"/>
                <a:gd name="T35" fmla="*/ 14 h 69"/>
                <a:gd name="T36" fmla="*/ 170 w 176"/>
                <a:gd name="T37" fmla="*/ 21 h 69"/>
                <a:gd name="T38" fmla="*/ 174 w 176"/>
                <a:gd name="T39" fmla="*/ 29 h 69"/>
                <a:gd name="T40" fmla="*/ 176 w 176"/>
                <a:gd name="T41" fmla="*/ 38 h 69"/>
                <a:gd name="T42" fmla="*/ 172 w 176"/>
                <a:gd name="T43" fmla="*/ 48 h 69"/>
                <a:gd name="T44" fmla="*/ 164 w 176"/>
                <a:gd name="T45" fmla="*/ 56 h 69"/>
                <a:gd name="T46" fmla="*/ 149 w 176"/>
                <a:gd name="T47" fmla="*/ 63 h 69"/>
                <a:gd name="T48" fmla="*/ 126 w 176"/>
                <a:gd name="T49" fmla="*/ 67 h 69"/>
                <a:gd name="T50" fmla="*/ 112 w 176"/>
                <a:gd name="T51" fmla="*/ 69 h 69"/>
                <a:gd name="T52" fmla="*/ 101 w 176"/>
                <a:gd name="T53" fmla="*/ 69 h 69"/>
                <a:gd name="T54" fmla="*/ 88 w 176"/>
                <a:gd name="T55" fmla="*/ 69 h 69"/>
                <a:gd name="T56" fmla="*/ 76 w 176"/>
                <a:gd name="T57" fmla="*/ 69 h 69"/>
                <a:gd name="T58" fmla="*/ 65 w 176"/>
                <a:gd name="T59" fmla="*/ 69 h 69"/>
                <a:gd name="T60" fmla="*/ 55 w 176"/>
                <a:gd name="T61" fmla="*/ 69 h 69"/>
                <a:gd name="T62" fmla="*/ 46 w 176"/>
                <a:gd name="T63" fmla="*/ 67 h 69"/>
                <a:gd name="T64" fmla="*/ 36 w 176"/>
                <a:gd name="T65" fmla="*/ 65 h 69"/>
                <a:gd name="T66" fmla="*/ 28 w 176"/>
                <a:gd name="T67" fmla="*/ 65 h 69"/>
                <a:gd name="T68" fmla="*/ 21 w 176"/>
                <a:gd name="T69" fmla="*/ 63 h 69"/>
                <a:gd name="T70" fmla="*/ 13 w 176"/>
                <a:gd name="T71" fmla="*/ 63 h 69"/>
                <a:gd name="T72" fmla="*/ 9 w 176"/>
                <a:gd name="T73" fmla="*/ 61 h 69"/>
                <a:gd name="T74" fmla="*/ 5 w 176"/>
                <a:gd name="T75" fmla="*/ 60 h 69"/>
                <a:gd name="T76" fmla="*/ 2 w 176"/>
                <a:gd name="T77" fmla="*/ 60 h 69"/>
                <a:gd name="T78" fmla="*/ 0 w 176"/>
                <a:gd name="T79" fmla="*/ 60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6"/>
                <a:gd name="T121" fmla="*/ 0 h 69"/>
                <a:gd name="T122" fmla="*/ 176 w 176"/>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6" h="69">
                  <a:moveTo>
                    <a:pt x="0" y="60"/>
                  </a:moveTo>
                  <a:lnTo>
                    <a:pt x="0" y="58"/>
                  </a:lnTo>
                  <a:lnTo>
                    <a:pt x="5" y="54"/>
                  </a:lnTo>
                  <a:lnTo>
                    <a:pt x="11" y="48"/>
                  </a:lnTo>
                  <a:lnTo>
                    <a:pt x="21" y="40"/>
                  </a:lnTo>
                  <a:lnTo>
                    <a:pt x="30" y="31"/>
                  </a:lnTo>
                  <a:lnTo>
                    <a:pt x="44" y="25"/>
                  </a:lnTo>
                  <a:lnTo>
                    <a:pt x="59" y="17"/>
                  </a:lnTo>
                  <a:lnTo>
                    <a:pt x="74" y="12"/>
                  </a:lnTo>
                  <a:lnTo>
                    <a:pt x="90" y="8"/>
                  </a:lnTo>
                  <a:lnTo>
                    <a:pt x="103" y="4"/>
                  </a:lnTo>
                  <a:lnTo>
                    <a:pt x="116" y="2"/>
                  </a:lnTo>
                  <a:lnTo>
                    <a:pt x="126" y="0"/>
                  </a:lnTo>
                  <a:lnTo>
                    <a:pt x="137" y="0"/>
                  </a:lnTo>
                  <a:lnTo>
                    <a:pt x="145" y="2"/>
                  </a:lnTo>
                  <a:lnTo>
                    <a:pt x="153" y="4"/>
                  </a:lnTo>
                  <a:lnTo>
                    <a:pt x="158" y="8"/>
                  </a:lnTo>
                  <a:lnTo>
                    <a:pt x="164" y="14"/>
                  </a:lnTo>
                  <a:lnTo>
                    <a:pt x="170" y="21"/>
                  </a:lnTo>
                  <a:lnTo>
                    <a:pt x="174" y="29"/>
                  </a:lnTo>
                  <a:lnTo>
                    <a:pt x="176" y="38"/>
                  </a:lnTo>
                  <a:lnTo>
                    <a:pt x="172" y="48"/>
                  </a:lnTo>
                  <a:lnTo>
                    <a:pt x="164" y="56"/>
                  </a:lnTo>
                  <a:lnTo>
                    <a:pt x="149" y="63"/>
                  </a:lnTo>
                  <a:lnTo>
                    <a:pt x="126" y="67"/>
                  </a:lnTo>
                  <a:lnTo>
                    <a:pt x="112" y="69"/>
                  </a:lnTo>
                  <a:lnTo>
                    <a:pt x="101" y="69"/>
                  </a:lnTo>
                  <a:lnTo>
                    <a:pt x="88" y="69"/>
                  </a:lnTo>
                  <a:lnTo>
                    <a:pt x="76" y="69"/>
                  </a:lnTo>
                  <a:lnTo>
                    <a:pt x="65" y="69"/>
                  </a:lnTo>
                  <a:lnTo>
                    <a:pt x="55" y="69"/>
                  </a:lnTo>
                  <a:lnTo>
                    <a:pt x="46" y="67"/>
                  </a:lnTo>
                  <a:lnTo>
                    <a:pt x="36" y="65"/>
                  </a:lnTo>
                  <a:lnTo>
                    <a:pt x="28" y="65"/>
                  </a:lnTo>
                  <a:lnTo>
                    <a:pt x="21" y="63"/>
                  </a:lnTo>
                  <a:lnTo>
                    <a:pt x="13" y="63"/>
                  </a:lnTo>
                  <a:lnTo>
                    <a:pt x="9" y="61"/>
                  </a:lnTo>
                  <a:lnTo>
                    <a:pt x="5" y="60"/>
                  </a:lnTo>
                  <a:lnTo>
                    <a:pt x="2" y="60"/>
                  </a:lnTo>
                  <a:lnTo>
                    <a:pt x="0" y="6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6" name="Freeform 17"/>
            <p:cNvSpPr>
              <a:spLocks/>
            </p:cNvSpPr>
            <p:nvPr/>
          </p:nvSpPr>
          <p:spPr bwMode="auto">
            <a:xfrm>
              <a:off x="2658" y="2139"/>
              <a:ext cx="176" cy="69"/>
            </a:xfrm>
            <a:custGeom>
              <a:avLst/>
              <a:gdLst>
                <a:gd name="T0" fmla="*/ 0 w 176"/>
                <a:gd name="T1" fmla="*/ 60 h 69"/>
                <a:gd name="T2" fmla="*/ 0 w 176"/>
                <a:gd name="T3" fmla="*/ 58 h 69"/>
                <a:gd name="T4" fmla="*/ 5 w 176"/>
                <a:gd name="T5" fmla="*/ 54 h 69"/>
                <a:gd name="T6" fmla="*/ 11 w 176"/>
                <a:gd name="T7" fmla="*/ 48 h 69"/>
                <a:gd name="T8" fmla="*/ 21 w 176"/>
                <a:gd name="T9" fmla="*/ 40 h 69"/>
                <a:gd name="T10" fmla="*/ 30 w 176"/>
                <a:gd name="T11" fmla="*/ 31 h 69"/>
                <a:gd name="T12" fmla="*/ 44 w 176"/>
                <a:gd name="T13" fmla="*/ 25 h 69"/>
                <a:gd name="T14" fmla="*/ 59 w 176"/>
                <a:gd name="T15" fmla="*/ 17 h 69"/>
                <a:gd name="T16" fmla="*/ 74 w 176"/>
                <a:gd name="T17" fmla="*/ 12 h 69"/>
                <a:gd name="T18" fmla="*/ 90 w 176"/>
                <a:gd name="T19" fmla="*/ 8 h 69"/>
                <a:gd name="T20" fmla="*/ 103 w 176"/>
                <a:gd name="T21" fmla="*/ 4 h 69"/>
                <a:gd name="T22" fmla="*/ 116 w 176"/>
                <a:gd name="T23" fmla="*/ 2 h 69"/>
                <a:gd name="T24" fmla="*/ 126 w 176"/>
                <a:gd name="T25" fmla="*/ 0 h 69"/>
                <a:gd name="T26" fmla="*/ 137 w 176"/>
                <a:gd name="T27" fmla="*/ 0 h 69"/>
                <a:gd name="T28" fmla="*/ 145 w 176"/>
                <a:gd name="T29" fmla="*/ 2 h 69"/>
                <a:gd name="T30" fmla="*/ 153 w 176"/>
                <a:gd name="T31" fmla="*/ 4 h 69"/>
                <a:gd name="T32" fmla="*/ 158 w 176"/>
                <a:gd name="T33" fmla="*/ 8 h 69"/>
                <a:gd name="T34" fmla="*/ 164 w 176"/>
                <a:gd name="T35" fmla="*/ 14 h 69"/>
                <a:gd name="T36" fmla="*/ 170 w 176"/>
                <a:gd name="T37" fmla="*/ 21 h 69"/>
                <a:gd name="T38" fmla="*/ 174 w 176"/>
                <a:gd name="T39" fmla="*/ 29 h 69"/>
                <a:gd name="T40" fmla="*/ 176 w 176"/>
                <a:gd name="T41" fmla="*/ 38 h 69"/>
                <a:gd name="T42" fmla="*/ 172 w 176"/>
                <a:gd name="T43" fmla="*/ 48 h 69"/>
                <a:gd name="T44" fmla="*/ 164 w 176"/>
                <a:gd name="T45" fmla="*/ 56 h 69"/>
                <a:gd name="T46" fmla="*/ 149 w 176"/>
                <a:gd name="T47" fmla="*/ 63 h 69"/>
                <a:gd name="T48" fmla="*/ 126 w 176"/>
                <a:gd name="T49" fmla="*/ 67 h 69"/>
                <a:gd name="T50" fmla="*/ 112 w 176"/>
                <a:gd name="T51" fmla="*/ 69 h 69"/>
                <a:gd name="T52" fmla="*/ 101 w 176"/>
                <a:gd name="T53" fmla="*/ 69 h 69"/>
                <a:gd name="T54" fmla="*/ 88 w 176"/>
                <a:gd name="T55" fmla="*/ 69 h 69"/>
                <a:gd name="T56" fmla="*/ 76 w 176"/>
                <a:gd name="T57" fmla="*/ 69 h 69"/>
                <a:gd name="T58" fmla="*/ 65 w 176"/>
                <a:gd name="T59" fmla="*/ 69 h 69"/>
                <a:gd name="T60" fmla="*/ 55 w 176"/>
                <a:gd name="T61" fmla="*/ 69 h 69"/>
                <a:gd name="T62" fmla="*/ 46 w 176"/>
                <a:gd name="T63" fmla="*/ 67 h 69"/>
                <a:gd name="T64" fmla="*/ 36 w 176"/>
                <a:gd name="T65" fmla="*/ 65 h 69"/>
                <a:gd name="T66" fmla="*/ 28 w 176"/>
                <a:gd name="T67" fmla="*/ 65 h 69"/>
                <a:gd name="T68" fmla="*/ 21 w 176"/>
                <a:gd name="T69" fmla="*/ 63 h 69"/>
                <a:gd name="T70" fmla="*/ 13 w 176"/>
                <a:gd name="T71" fmla="*/ 63 h 69"/>
                <a:gd name="T72" fmla="*/ 9 w 176"/>
                <a:gd name="T73" fmla="*/ 61 h 69"/>
                <a:gd name="T74" fmla="*/ 5 w 176"/>
                <a:gd name="T75" fmla="*/ 60 h 69"/>
                <a:gd name="T76" fmla="*/ 2 w 176"/>
                <a:gd name="T77" fmla="*/ 60 h 69"/>
                <a:gd name="T78" fmla="*/ 0 w 176"/>
                <a:gd name="T79" fmla="*/ 60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6"/>
                <a:gd name="T121" fmla="*/ 0 h 69"/>
                <a:gd name="T122" fmla="*/ 176 w 176"/>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6" h="69">
                  <a:moveTo>
                    <a:pt x="0" y="60"/>
                  </a:moveTo>
                  <a:lnTo>
                    <a:pt x="0" y="58"/>
                  </a:lnTo>
                  <a:lnTo>
                    <a:pt x="5" y="54"/>
                  </a:lnTo>
                  <a:lnTo>
                    <a:pt x="11" y="48"/>
                  </a:lnTo>
                  <a:lnTo>
                    <a:pt x="21" y="40"/>
                  </a:lnTo>
                  <a:lnTo>
                    <a:pt x="30" y="31"/>
                  </a:lnTo>
                  <a:lnTo>
                    <a:pt x="44" y="25"/>
                  </a:lnTo>
                  <a:lnTo>
                    <a:pt x="59" y="17"/>
                  </a:lnTo>
                  <a:lnTo>
                    <a:pt x="74" y="12"/>
                  </a:lnTo>
                  <a:lnTo>
                    <a:pt x="90" y="8"/>
                  </a:lnTo>
                  <a:lnTo>
                    <a:pt x="103" y="4"/>
                  </a:lnTo>
                  <a:lnTo>
                    <a:pt x="116" y="2"/>
                  </a:lnTo>
                  <a:lnTo>
                    <a:pt x="126" y="0"/>
                  </a:lnTo>
                  <a:lnTo>
                    <a:pt x="137" y="0"/>
                  </a:lnTo>
                  <a:lnTo>
                    <a:pt x="145" y="2"/>
                  </a:lnTo>
                  <a:lnTo>
                    <a:pt x="153" y="4"/>
                  </a:lnTo>
                  <a:lnTo>
                    <a:pt x="158" y="8"/>
                  </a:lnTo>
                  <a:lnTo>
                    <a:pt x="164" y="14"/>
                  </a:lnTo>
                  <a:lnTo>
                    <a:pt x="170" y="21"/>
                  </a:lnTo>
                  <a:lnTo>
                    <a:pt x="174" y="29"/>
                  </a:lnTo>
                  <a:lnTo>
                    <a:pt x="176" y="38"/>
                  </a:lnTo>
                  <a:lnTo>
                    <a:pt x="172" y="48"/>
                  </a:lnTo>
                  <a:lnTo>
                    <a:pt x="164" y="56"/>
                  </a:lnTo>
                  <a:lnTo>
                    <a:pt x="149" y="63"/>
                  </a:lnTo>
                  <a:lnTo>
                    <a:pt x="126" y="67"/>
                  </a:lnTo>
                  <a:lnTo>
                    <a:pt x="112" y="69"/>
                  </a:lnTo>
                  <a:lnTo>
                    <a:pt x="101" y="69"/>
                  </a:lnTo>
                  <a:lnTo>
                    <a:pt x="88" y="69"/>
                  </a:lnTo>
                  <a:lnTo>
                    <a:pt x="76" y="69"/>
                  </a:lnTo>
                  <a:lnTo>
                    <a:pt x="65" y="69"/>
                  </a:lnTo>
                  <a:lnTo>
                    <a:pt x="55" y="69"/>
                  </a:lnTo>
                  <a:lnTo>
                    <a:pt x="46" y="67"/>
                  </a:lnTo>
                  <a:lnTo>
                    <a:pt x="36" y="65"/>
                  </a:lnTo>
                  <a:lnTo>
                    <a:pt x="28" y="65"/>
                  </a:lnTo>
                  <a:lnTo>
                    <a:pt x="21" y="63"/>
                  </a:lnTo>
                  <a:lnTo>
                    <a:pt x="13" y="63"/>
                  </a:lnTo>
                  <a:lnTo>
                    <a:pt x="9" y="61"/>
                  </a:lnTo>
                  <a:lnTo>
                    <a:pt x="5" y="60"/>
                  </a:lnTo>
                  <a:lnTo>
                    <a:pt x="2" y="60"/>
                  </a:lnTo>
                  <a:lnTo>
                    <a:pt x="0" y="6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7" name="Freeform 18"/>
            <p:cNvSpPr>
              <a:spLocks/>
            </p:cNvSpPr>
            <p:nvPr/>
          </p:nvSpPr>
          <p:spPr bwMode="auto">
            <a:xfrm>
              <a:off x="2266" y="2176"/>
              <a:ext cx="518" cy="539"/>
            </a:xfrm>
            <a:custGeom>
              <a:avLst/>
              <a:gdLst>
                <a:gd name="T0" fmla="*/ 426 w 518"/>
                <a:gd name="T1" fmla="*/ 67 h 539"/>
                <a:gd name="T2" fmla="*/ 447 w 518"/>
                <a:gd name="T3" fmla="*/ 69 h 539"/>
                <a:gd name="T4" fmla="*/ 474 w 518"/>
                <a:gd name="T5" fmla="*/ 71 h 539"/>
                <a:gd name="T6" fmla="*/ 497 w 518"/>
                <a:gd name="T7" fmla="*/ 63 h 539"/>
                <a:gd name="T8" fmla="*/ 512 w 518"/>
                <a:gd name="T9" fmla="*/ 46 h 539"/>
                <a:gd name="T10" fmla="*/ 518 w 518"/>
                <a:gd name="T11" fmla="*/ 23 h 539"/>
                <a:gd name="T12" fmla="*/ 512 w 518"/>
                <a:gd name="T13" fmla="*/ 7 h 539"/>
                <a:gd name="T14" fmla="*/ 497 w 518"/>
                <a:gd name="T15" fmla="*/ 0 h 539"/>
                <a:gd name="T16" fmla="*/ 483 w 518"/>
                <a:gd name="T17" fmla="*/ 0 h 539"/>
                <a:gd name="T18" fmla="*/ 466 w 518"/>
                <a:gd name="T19" fmla="*/ 0 h 539"/>
                <a:gd name="T20" fmla="*/ 445 w 518"/>
                <a:gd name="T21" fmla="*/ 0 h 539"/>
                <a:gd name="T22" fmla="*/ 424 w 518"/>
                <a:gd name="T23" fmla="*/ 1 h 539"/>
                <a:gd name="T24" fmla="*/ 405 w 518"/>
                <a:gd name="T25" fmla="*/ 3 h 539"/>
                <a:gd name="T26" fmla="*/ 386 w 518"/>
                <a:gd name="T27" fmla="*/ 9 h 539"/>
                <a:gd name="T28" fmla="*/ 365 w 518"/>
                <a:gd name="T29" fmla="*/ 19 h 539"/>
                <a:gd name="T30" fmla="*/ 355 w 518"/>
                <a:gd name="T31" fmla="*/ 26 h 539"/>
                <a:gd name="T32" fmla="*/ 340 w 518"/>
                <a:gd name="T33" fmla="*/ 86 h 539"/>
                <a:gd name="T34" fmla="*/ 306 w 518"/>
                <a:gd name="T35" fmla="*/ 97 h 539"/>
                <a:gd name="T36" fmla="*/ 260 w 518"/>
                <a:gd name="T37" fmla="*/ 111 h 539"/>
                <a:gd name="T38" fmla="*/ 235 w 518"/>
                <a:gd name="T39" fmla="*/ 119 h 539"/>
                <a:gd name="T40" fmla="*/ 208 w 518"/>
                <a:gd name="T41" fmla="*/ 126 h 539"/>
                <a:gd name="T42" fmla="*/ 181 w 518"/>
                <a:gd name="T43" fmla="*/ 138 h 539"/>
                <a:gd name="T44" fmla="*/ 157 w 518"/>
                <a:gd name="T45" fmla="*/ 147 h 539"/>
                <a:gd name="T46" fmla="*/ 134 w 518"/>
                <a:gd name="T47" fmla="*/ 159 h 539"/>
                <a:gd name="T48" fmla="*/ 113 w 518"/>
                <a:gd name="T49" fmla="*/ 170 h 539"/>
                <a:gd name="T50" fmla="*/ 84 w 518"/>
                <a:gd name="T51" fmla="*/ 186 h 539"/>
                <a:gd name="T52" fmla="*/ 53 w 518"/>
                <a:gd name="T53" fmla="*/ 205 h 539"/>
                <a:gd name="T54" fmla="*/ 23 w 518"/>
                <a:gd name="T55" fmla="*/ 228 h 539"/>
                <a:gd name="T56" fmla="*/ 4 w 518"/>
                <a:gd name="T57" fmla="*/ 255 h 539"/>
                <a:gd name="T58" fmla="*/ 0 w 518"/>
                <a:gd name="T59" fmla="*/ 293 h 539"/>
                <a:gd name="T60" fmla="*/ 2 w 518"/>
                <a:gd name="T61" fmla="*/ 331 h 539"/>
                <a:gd name="T62" fmla="*/ 19 w 518"/>
                <a:gd name="T63" fmla="*/ 356 h 539"/>
                <a:gd name="T64" fmla="*/ 40 w 518"/>
                <a:gd name="T65" fmla="*/ 379 h 539"/>
                <a:gd name="T66" fmla="*/ 61 w 518"/>
                <a:gd name="T67" fmla="*/ 412 h 539"/>
                <a:gd name="T68" fmla="*/ 86 w 518"/>
                <a:gd name="T69" fmla="*/ 450 h 539"/>
                <a:gd name="T70" fmla="*/ 118 w 518"/>
                <a:gd name="T71" fmla="*/ 489 h 539"/>
                <a:gd name="T72" fmla="*/ 159 w 518"/>
                <a:gd name="T73" fmla="*/ 523 h 539"/>
                <a:gd name="T74" fmla="*/ 287 w 518"/>
                <a:gd name="T75" fmla="*/ 414 h 539"/>
                <a:gd name="T76" fmla="*/ 275 w 518"/>
                <a:gd name="T77" fmla="*/ 402 h 539"/>
                <a:gd name="T78" fmla="*/ 254 w 518"/>
                <a:gd name="T79" fmla="*/ 383 h 539"/>
                <a:gd name="T80" fmla="*/ 227 w 518"/>
                <a:gd name="T81" fmla="*/ 360 h 539"/>
                <a:gd name="T82" fmla="*/ 202 w 518"/>
                <a:gd name="T83" fmla="*/ 335 h 539"/>
                <a:gd name="T84" fmla="*/ 180 w 518"/>
                <a:gd name="T85" fmla="*/ 314 h 539"/>
                <a:gd name="T86" fmla="*/ 151 w 518"/>
                <a:gd name="T87" fmla="*/ 287 h 539"/>
                <a:gd name="T88" fmla="*/ 145 w 518"/>
                <a:gd name="T89" fmla="*/ 272 h 539"/>
                <a:gd name="T90" fmla="*/ 162 w 518"/>
                <a:gd name="T91" fmla="*/ 259 h 539"/>
                <a:gd name="T92" fmla="*/ 193 w 518"/>
                <a:gd name="T93" fmla="*/ 241 h 539"/>
                <a:gd name="T94" fmla="*/ 237 w 518"/>
                <a:gd name="T95" fmla="*/ 220 h 539"/>
                <a:gd name="T96" fmla="*/ 285 w 518"/>
                <a:gd name="T97" fmla="*/ 197 h 539"/>
                <a:gd name="T98" fmla="*/ 327 w 518"/>
                <a:gd name="T99" fmla="*/ 178 h 539"/>
                <a:gd name="T100" fmla="*/ 352 w 518"/>
                <a:gd name="T101" fmla="*/ 170 h 539"/>
                <a:gd name="T102" fmla="*/ 367 w 518"/>
                <a:gd name="T103" fmla="*/ 166 h 539"/>
                <a:gd name="T104" fmla="*/ 388 w 518"/>
                <a:gd name="T105" fmla="*/ 159 h 539"/>
                <a:gd name="T106" fmla="*/ 411 w 518"/>
                <a:gd name="T107" fmla="*/ 149 h 539"/>
                <a:gd name="T108" fmla="*/ 434 w 518"/>
                <a:gd name="T109" fmla="*/ 143 h 539"/>
                <a:gd name="T110" fmla="*/ 453 w 518"/>
                <a:gd name="T111" fmla="*/ 140 h 539"/>
                <a:gd name="T112" fmla="*/ 478 w 518"/>
                <a:gd name="T113" fmla="*/ 126 h 539"/>
                <a:gd name="T114" fmla="*/ 501 w 518"/>
                <a:gd name="T115" fmla="*/ 84 h 539"/>
                <a:gd name="T116" fmla="*/ 510 w 518"/>
                <a:gd name="T117" fmla="*/ 59 h 5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539"/>
                <a:gd name="T179" fmla="*/ 518 w 518"/>
                <a:gd name="T180" fmla="*/ 539 h 5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539">
                  <a:moveTo>
                    <a:pt x="422" y="67"/>
                  </a:moveTo>
                  <a:lnTo>
                    <a:pt x="424" y="67"/>
                  </a:lnTo>
                  <a:lnTo>
                    <a:pt x="426" y="67"/>
                  </a:lnTo>
                  <a:lnTo>
                    <a:pt x="432" y="69"/>
                  </a:lnTo>
                  <a:lnTo>
                    <a:pt x="439" y="69"/>
                  </a:lnTo>
                  <a:lnTo>
                    <a:pt x="447" y="69"/>
                  </a:lnTo>
                  <a:lnTo>
                    <a:pt x="457" y="71"/>
                  </a:lnTo>
                  <a:lnTo>
                    <a:pt x="466" y="71"/>
                  </a:lnTo>
                  <a:lnTo>
                    <a:pt x="474" y="71"/>
                  </a:lnTo>
                  <a:lnTo>
                    <a:pt x="483" y="69"/>
                  </a:lnTo>
                  <a:lnTo>
                    <a:pt x="491" y="67"/>
                  </a:lnTo>
                  <a:lnTo>
                    <a:pt x="497" y="63"/>
                  </a:lnTo>
                  <a:lnTo>
                    <a:pt x="504" y="57"/>
                  </a:lnTo>
                  <a:lnTo>
                    <a:pt x="508" y="51"/>
                  </a:lnTo>
                  <a:lnTo>
                    <a:pt x="512" y="46"/>
                  </a:lnTo>
                  <a:lnTo>
                    <a:pt x="516" y="38"/>
                  </a:lnTo>
                  <a:lnTo>
                    <a:pt x="518" y="30"/>
                  </a:lnTo>
                  <a:lnTo>
                    <a:pt x="518" y="23"/>
                  </a:lnTo>
                  <a:lnTo>
                    <a:pt x="518" y="17"/>
                  </a:lnTo>
                  <a:lnTo>
                    <a:pt x="516" y="11"/>
                  </a:lnTo>
                  <a:lnTo>
                    <a:pt x="512" y="7"/>
                  </a:lnTo>
                  <a:lnTo>
                    <a:pt x="506" y="3"/>
                  </a:lnTo>
                  <a:lnTo>
                    <a:pt x="503" y="1"/>
                  </a:lnTo>
                  <a:lnTo>
                    <a:pt x="497" y="0"/>
                  </a:lnTo>
                  <a:lnTo>
                    <a:pt x="491" y="0"/>
                  </a:lnTo>
                  <a:lnTo>
                    <a:pt x="487" y="0"/>
                  </a:lnTo>
                  <a:lnTo>
                    <a:pt x="483" y="0"/>
                  </a:lnTo>
                  <a:lnTo>
                    <a:pt x="478" y="0"/>
                  </a:lnTo>
                  <a:lnTo>
                    <a:pt x="472" y="0"/>
                  </a:lnTo>
                  <a:lnTo>
                    <a:pt x="466" y="0"/>
                  </a:lnTo>
                  <a:lnTo>
                    <a:pt x="460" y="0"/>
                  </a:lnTo>
                  <a:lnTo>
                    <a:pt x="453" y="0"/>
                  </a:lnTo>
                  <a:lnTo>
                    <a:pt x="445" y="0"/>
                  </a:lnTo>
                  <a:lnTo>
                    <a:pt x="438" y="0"/>
                  </a:lnTo>
                  <a:lnTo>
                    <a:pt x="432" y="0"/>
                  </a:lnTo>
                  <a:lnTo>
                    <a:pt x="424" y="1"/>
                  </a:lnTo>
                  <a:lnTo>
                    <a:pt x="418" y="1"/>
                  </a:lnTo>
                  <a:lnTo>
                    <a:pt x="411" y="3"/>
                  </a:lnTo>
                  <a:lnTo>
                    <a:pt x="405" y="3"/>
                  </a:lnTo>
                  <a:lnTo>
                    <a:pt x="399" y="5"/>
                  </a:lnTo>
                  <a:lnTo>
                    <a:pt x="396" y="7"/>
                  </a:lnTo>
                  <a:lnTo>
                    <a:pt x="386" y="9"/>
                  </a:lnTo>
                  <a:lnTo>
                    <a:pt x="378" y="13"/>
                  </a:lnTo>
                  <a:lnTo>
                    <a:pt x="371" y="17"/>
                  </a:lnTo>
                  <a:lnTo>
                    <a:pt x="365" y="19"/>
                  </a:lnTo>
                  <a:lnTo>
                    <a:pt x="361" y="23"/>
                  </a:lnTo>
                  <a:lnTo>
                    <a:pt x="357" y="24"/>
                  </a:lnTo>
                  <a:lnTo>
                    <a:pt x="355" y="26"/>
                  </a:lnTo>
                  <a:lnTo>
                    <a:pt x="348" y="82"/>
                  </a:lnTo>
                  <a:lnTo>
                    <a:pt x="346" y="84"/>
                  </a:lnTo>
                  <a:lnTo>
                    <a:pt x="340" y="86"/>
                  </a:lnTo>
                  <a:lnTo>
                    <a:pt x="331" y="88"/>
                  </a:lnTo>
                  <a:lnTo>
                    <a:pt x="317" y="92"/>
                  </a:lnTo>
                  <a:lnTo>
                    <a:pt x="306" y="97"/>
                  </a:lnTo>
                  <a:lnTo>
                    <a:pt x="290" y="101"/>
                  </a:lnTo>
                  <a:lnTo>
                    <a:pt x="275" y="105"/>
                  </a:lnTo>
                  <a:lnTo>
                    <a:pt x="260" y="111"/>
                  </a:lnTo>
                  <a:lnTo>
                    <a:pt x="252" y="113"/>
                  </a:lnTo>
                  <a:lnTo>
                    <a:pt x="243" y="115"/>
                  </a:lnTo>
                  <a:lnTo>
                    <a:pt x="235" y="119"/>
                  </a:lnTo>
                  <a:lnTo>
                    <a:pt x="225" y="120"/>
                  </a:lnTo>
                  <a:lnTo>
                    <a:pt x="218" y="124"/>
                  </a:lnTo>
                  <a:lnTo>
                    <a:pt x="208" y="126"/>
                  </a:lnTo>
                  <a:lnTo>
                    <a:pt x="201" y="130"/>
                  </a:lnTo>
                  <a:lnTo>
                    <a:pt x="191" y="134"/>
                  </a:lnTo>
                  <a:lnTo>
                    <a:pt x="181" y="138"/>
                  </a:lnTo>
                  <a:lnTo>
                    <a:pt x="174" y="140"/>
                  </a:lnTo>
                  <a:lnTo>
                    <a:pt x="164" y="143"/>
                  </a:lnTo>
                  <a:lnTo>
                    <a:pt x="157" y="147"/>
                  </a:lnTo>
                  <a:lnTo>
                    <a:pt x="149" y="151"/>
                  </a:lnTo>
                  <a:lnTo>
                    <a:pt x="141" y="155"/>
                  </a:lnTo>
                  <a:lnTo>
                    <a:pt x="134" y="159"/>
                  </a:lnTo>
                  <a:lnTo>
                    <a:pt x="128" y="163"/>
                  </a:lnTo>
                  <a:lnTo>
                    <a:pt x="122" y="166"/>
                  </a:lnTo>
                  <a:lnTo>
                    <a:pt x="113" y="170"/>
                  </a:lnTo>
                  <a:lnTo>
                    <a:pt x="105" y="176"/>
                  </a:lnTo>
                  <a:lnTo>
                    <a:pt x="95" y="180"/>
                  </a:lnTo>
                  <a:lnTo>
                    <a:pt x="84" y="186"/>
                  </a:lnTo>
                  <a:lnTo>
                    <a:pt x="74" y="191"/>
                  </a:lnTo>
                  <a:lnTo>
                    <a:pt x="63" y="199"/>
                  </a:lnTo>
                  <a:lnTo>
                    <a:pt x="53" y="205"/>
                  </a:lnTo>
                  <a:lnTo>
                    <a:pt x="42" y="213"/>
                  </a:lnTo>
                  <a:lnTo>
                    <a:pt x="32" y="220"/>
                  </a:lnTo>
                  <a:lnTo>
                    <a:pt x="23" y="228"/>
                  </a:lnTo>
                  <a:lnTo>
                    <a:pt x="15" y="236"/>
                  </a:lnTo>
                  <a:lnTo>
                    <a:pt x="9" y="245"/>
                  </a:lnTo>
                  <a:lnTo>
                    <a:pt x="4" y="255"/>
                  </a:lnTo>
                  <a:lnTo>
                    <a:pt x="2" y="264"/>
                  </a:lnTo>
                  <a:lnTo>
                    <a:pt x="0" y="274"/>
                  </a:lnTo>
                  <a:lnTo>
                    <a:pt x="0" y="293"/>
                  </a:lnTo>
                  <a:lnTo>
                    <a:pt x="0" y="308"/>
                  </a:lnTo>
                  <a:lnTo>
                    <a:pt x="2" y="320"/>
                  </a:lnTo>
                  <a:lnTo>
                    <a:pt x="2" y="331"/>
                  </a:lnTo>
                  <a:lnTo>
                    <a:pt x="6" y="339"/>
                  </a:lnTo>
                  <a:lnTo>
                    <a:pt x="11" y="349"/>
                  </a:lnTo>
                  <a:lnTo>
                    <a:pt x="19" y="356"/>
                  </a:lnTo>
                  <a:lnTo>
                    <a:pt x="29" y="366"/>
                  </a:lnTo>
                  <a:lnTo>
                    <a:pt x="34" y="374"/>
                  </a:lnTo>
                  <a:lnTo>
                    <a:pt x="40" y="379"/>
                  </a:lnTo>
                  <a:lnTo>
                    <a:pt x="48" y="391"/>
                  </a:lnTo>
                  <a:lnTo>
                    <a:pt x="53" y="401"/>
                  </a:lnTo>
                  <a:lnTo>
                    <a:pt x="61" y="412"/>
                  </a:lnTo>
                  <a:lnTo>
                    <a:pt x="69" y="425"/>
                  </a:lnTo>
                  <a:lnTo>
                    <a:pt x="76" y="437"/>
                  </a:lnTo>
                  <a:lnTo>
                    <a:pt x="86" y="450"/>
                  </a:lnTo>
                  <a:lnTo>
                    <a:pt x="95" y="464"/>
                  </a:lnTo>
                  <a:lnTo>
                    <a:pt x="107" y="477"/>
                  </a:lnTo>
                  <a:lnTo>
                    <a:pt x="118" y="489"/>
                  </a:lnTo>
                  <a:lnTo>
                    <a:pt x="130" y="502"/>
                  </a:lnTo>
                  <a:lnTo>
                    <a:pt x="143" y="512"/>
                  </a:lnTo>
                  <a:lnTo>
                    <a:pt x="159" y="523"/>
                  </a:lnTo>
                  <a:lnTo>
                    <a:pt x="174" y="531"/>
                  </a:lnTo>
                  <a:lnTo>
                    <a:pt x="191" y="539"/>
                  </a:lnTo>
                  <a:lnTo>
                    <a:pt x="287" y="414"/>
                  </a:lnTo>
                  <a:lnTo>
                    <a:pt x="283" y="412"/>
                  </a:lnTo>
                  <a:lnTo>
                    <a:pt x="279" y="408"/>
                  </a:lnTo>
                  <a:lnTo>
                    <a:pt x="275" y="402"/>
                  </a:lnTo>
                  <a:lnTo>
                    <a:pt x="269" y="397"/>
                  </a:lnTo>
                  <a:lnTo>
                    <a:pt x="262" y="391"/>
                  </a:lnTo>
                  <a:lnTo>
                    <a:pt x="254" y="383"/>
                  </a:lnTo>
                  <a:lnTo>
                    <a:pt x="245" y="376"/>
                  </a:lnTo>
                  <a:lnTo>
                    <a:pt x="237" y="368"/>
                  </a:lnTo>
                  <a:lnTo>
                    <a:pt x="227" y="360"/>
                  </a:lnTo>
                  <a:lnTo>
                    <a:pt x="220" y="351"/>
                  </a:lnTo>
                  <a:lnTo>
                    <a:pt x="210" y="343"/>
                  </a:lnTo>
                  <a:lnTo>
                    <a:pt x="202" y="335"/>
                  </a:lnTo>
                  <a:lnTo>
                    <a:pt x="193" y="328"/>
                  </a:lnTo>
                  <a:lnTo>
                    <a:pt x="185" y="320"/>
                  </a:lnTo>
                  <a:lnTo>
                    <a:pt x="180" y="314"/>
                  </a:lnTo>
                  <a:lnTo>
                    <a:pt x="168" y="303"/>
                  </a:lnTo>
                  <a:lnTo>
                    <a:pt x="159" y="295"/>
                  </a:lnTo>
                  <a:lnTo>
                    <a:pt x="151" y="287"/>
                  </a:lnTo>
                  <a:lnTo>
                    <a:pt x="147" y="282"/>
                  </a:lnTo>
                  <a:lnTo>
                    <a:pt x="145" y="278"/>
                  </a:lnTo>
                  <a:lnTo>
                    <a:pt x="145" y="272"/>
                  </a:lnTo>
                  <a:lnTo>
                    <a:pt x="149" y="268"/>
                  </a:lnTo>
                  <a:lnTo>
                    <a:pt x="157" y="262"/>
                  </a:lnTo>
                  <a:lnTo>
                    <a:pt x="162" y="259"/>
                  </a:lnTo>
                  <a:lnTo>
                    <a:pt x="170" y="253"/>
                  </a:lnTo>
                  <a:lnTo>
                    <a:pt x="180" y="247"/>
                  </a:lnTo>
                  <a:lnTo>
                    <a:pt x="193" y="241"/>
                  </a:lnTo>
                  <a:lnTo>
                    <a:pt x="206" y="236"/>
                  </a:lnTo>
                  <a:lnTo>
                    <a:pt x="222" y="228"/>
                  </a:lnTo>
                  <a:lnTo>
                    <a:pt x="237" y="220"/>
                  </a:lnTo>
                  <a:lnTo>
                    <a:pt x="254" y="213"/>
                  </a:lnTo>
                  <a:lnTo>
                    <a:pt x="269" y="205"/>
                  </a:lnTo>
                  <a:lnTo>
                    <a:pt x="285" y="197"/>
                  </a:lnTo>
                  <a:lnTo>
                    <a:pt x="300" y="189"/>
                  </a:lnTo>
                  <a:lnTo>
                    <a:pt x="313" y="184"/>
                  </a:lnTo>
                  <a:lnTo>
                    <a:pt x="327" y="178"/>
                  </a:lnTo>
                  <a:lnTo>
                    <a:pt x="336" y="174"/>
                  </a:lnTo>
                  <a:lnTo>
                    <a:pt x="346" y="172"/>
                  </a:lnTo>
                  <a:lnTo>
                    <a:pt x="352" y="170"/>
                  </a:lnTo>
                  <a:lnTo>
                    <a:pt x="355" y="168"/>
                  </a:lnTo>
                  <a:lnTo>
                    <a:pt x="361" y="168"/>
                  </a:lnTo>
                  <a:lnTo>
                    <a:pt x="367" y="166"/>
                  </a:lnTo>
                  <a:lnTo>
                    <a:pt x="374" y="163"/>
                  </a:lnTo>
                  <a:lnTo>
                    <a:pt x="380" y="161"/>
                  </a:lnTo>
                  <a:lnTo>
                    <a:pt x="388" y="159"/>
                  </a:lnTo>
                  <a:lnTo>
                    <a:pt x="396" y="155"/>
                  </a:lnTo>
                  <a:lnTo>
                    <a:pt x="403" y="153"/>
                  </a:lnTo>
                  <a:lnTo>
                    <a:pt x="411" y="149"/>
                  </a:lnTo>
                  <a:lnTo>
                    <a:pt x="418" y="147"/>
                  </a:lnTo>
                  <a:lnTo>
                    <a:pt x="426" y="145"/>
                  </a:lnTo>
                  <a:lnTo>
                    <a:pt x="434" y="143"/>
                  </a:lnTo>
                  <a:lnTo>
                    <a:pt x="439" y="142"/>
                  </a:lnTo>
                  <a:lnTo>
                    <a:pt x="447" y="140"/>
                  </a:lnTo>
                  <a:lnTo>
                    <a:pt x="453" y="140"/>
                  </a:lnTo>
                  <a:lnTo>
                    <a:pt x="459" y="138"/>
                  </a:lnTo>
                  <a:lnTo>
                    <a:pt x="468" y="136"/>
                  </a:lnTo>
                  <a:lnTo>
                    <a:pt x="478" y="126"/>
                  </a:lnTo>
                  <a:lnTo>
                    <a:pt x="487" y="113"/>
                  </a:lnTo>
                  <a:lnTo>
                    <a:pt x="495" y="97"/>
                  </a:lnTo>
                  <a:lnTo>
                    <a:pt x="501" y="84"/>
                  </a:lnTo>
                  <a:lnTo>
                    <a:pt x="506" y="71"/>
                  </a:lnTo>
                  <a:lnTo>
                    <a:pt x="508" y="63"/>
                  </a:lnTo>
                  <a:lnTo>
                    <a:pt x="510" y="59"/>
                  </a:lnTo>
                  <a:lnTo>
                    <a:pt x="474" y="71"/>
                  </a:lnTo>
                  <a:lnTo>
                    <a:pt x="422" y="6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8" name="Freeform 19"/>
            <p:cNvSpPr>
              <a:spLocks/>
            </p:cNvSpPr>
            <p:nvPr/>
          </p:nvSpPr>
          <p:spPr bwMode="auto">
            <a:xfrm>
              <a:off x="2266" y="2176"/>
              <a:ext cx="518" cy="539"/>
            </a:xfrm>
            <a:custGeom>
              <a:avLst/>
              <a:gdLst>
                <a:gd name="T0" fmla="*/ 426 w 518"/>
                <a:gd name="T1" fmla="*/ 67 h 539"/>
                <a:gd name="T2" fmla="*/ 447 w 518"/>
                <a:gd name="T3" fmla="*/ 69 h 539"/>
                <a:gd name="T4" fmla="*/ 474 w 518"/>
                <a:gd name="T5" fmla="*/ 71 h 539"/>
                <a:gd name="T6" fmla="*/ 497 w 518"/>
                <a:gd name="T7" fmla="*/ 63 h 539"/>
                <a:gd name="T8" fmla="*/ 512 w 518"/>
                <a:gd name="T9" fmla="*/ 46 h 539"/>
                <a:gd name="T10" fmla="*/ 518 w 518"/>
                <a:gd name="T11" fmla="*/ 23 h 539"/>
                <a:gd name="T12" fmla="*/ 512 w 518"/>
                <a:gd name="T13" fmla="*/ 7 h 539"/>
                <a:gd name="T14" fmla="*/ 497 w 518"/>
                <a:gd name="T15" fmla="*/ 0 h 539"/>
                <a:gd name="T16" fmla="*/ 483 w 518"/>
                <a:gd name="T17" fmla="*/ 0 h 539"/>
                <a:gd name="T18" fmla="*/ 466 w 518"/>
                <a:gd name="T19" fmla="*/ 0 h 539"/>
                <a:gd name="T20" fmla="*/ 445 w 518"/>
                <a:gd name="T21" fmla="*/ 0 h 539"/>
                <a:gd name="T22" fmla="*/ 424 w 518"/>
                <a:gd name="T23" fmla="*/ 1 h 539"/>
                <a:gd name="T24" fmla="*/ 405 w 518"/>
                <a:gd name="T25" fmla="*/ 3 h 539"/>
                <a:gd name="T26" fmla="*/ 386 w 518"/>
                <a:gd name="T27" fmla="*/ 9 h 539"/>
                <a:gd name="T28" fmla="*/ 365 w 518"/>
                <a:gd name="T29" fmla="*/ 19 h 539"/>
                <a:gd name="T30" fmla="*/ 355 w 518"/>
                <a:gd name="T31" fmla="*/ 26 h 539"/>
                <a:gd name="T32" fmla="*/ 340 w 518"/>
                <a:gd name="T33" fmla="*/ 86 h 539"/>
                <a:gd name="T34" fmla="*/ 306 w 518"/>
                <a:gd name="T35" fmla="*/ 97 h 539"/>
                <a:gd name="T36" fmla="*/ 260 w 518"/>
                <a:gd name="T37" fmla="*/ 111 h 539"/>
                <a:gd name="T38" fmla="*/ 235 w 518"/>
                <a:gd name="T39" fmla="*/ 119 h 539"/>
                <a:gd name="T40" fmla="*/ 208 w 518"/>
                <a:gd name="T41" fmla="*/ 126 h 539"/>
                <a:gd name="T42" fmla="*/ 181 w 518"/>
                <a:gd name="T43" fmla="*/ 138 h 539"/>
                <a:gd name="T44" fmla="*/ 157 w 518"/>
                <a:gd name="T45" fmla="*/ 147 h 539"/>
                <a:gd name="T46" fmla="*/ 134 w 518"/>
                <a:gd name="T47" fmla="*/ 159 h 539"/>
                <a:gd name="T48" fmla="*/ 113 w 518"/>
                <a:gd name="T49" fmla="*/ 170 h 539"/>
                <a:gd name="T50" fmla="*/ 84 w 518"/>
                <a:gd name="T51" fmla="*/ 186 h 539"/>
                <a:gd name="T52" fmla="*/ 53 w 518"/>
                <a:gd name="T53" fmla="*/ 205 h 539"/>
                <a:gd name="T54" fmla="*/ 23 w 518"/>
                <a:gd name="T55" fmla="*/ 228 h 539"/>
                <a:gd name="T56" fmla="*/ 4 w 518"/>
                <a:gd name="T57" fmla="*/ 255 h 539"/>
                <a:gd name="T58" fmla="*/ 0 w 518"/>
                <a:gd name="T59" fmla="*/ 293 h 539"/>
                <a:gd name="T60" fmla="*/ 2 w 518"/>
                <a:gd name="T61" fmla="*/ 331 h 539"/>
                <a:gd name="T62" fmla="*/ 19 w 518"/>
                <a:gd name="T63" fmla="*/ 356 h 539"/>
                <a:gd name="T64" fmla="*/ 40 w 518"/>
                <a:gd name="T65" fmla="*/ 379 h 539"/>
                <a:gd name="T66" fmla="*/ 61 w 518"/>
                <a:gd name="T67" fmla="*/ 412 h 539"/>
                <a:gd name="T68" fmla="*/ 86 w 518"/>
                <a:gd name="T69" fmla="*/ 450 h 539"/>
                <a:gd name="T70" fmla="*/ 118 w 518"/>
                <a:gd name="T71" fmla="*/ 489 h 539"/>
                <a:gd name="T72" fmla="*/ 159 w 518"/>
                <a:gd name="T73" fmla="*/ 523 h 539"/>
                <a:gd name="T74" fmla="*/ 287 w 518"/>
                <a:gd name="T75" fmla="*/ 414 h 539"/>
                <a:gd name="T76" fmla="*/ 275 w 518"/>
                <a:gd name="T77" fmla="*/ 402 h 539"/>
                <a:gd name="T78" fmla="*/ 254 w 518"/>
                <a:gd name="T79" fmla="*/ 383 h 539"/>
                <a:gd name="T80" fmla="*/ 227 w 518"/>
                <a:gd name="T81" fmla="*/ 360 h 539"/>
                <a:gd name="T82" fmla="*/ 202 w 518"/>
                <a:gd name="T83" fmla="*/ 335 h 539"/>
                <a:gd name="T84" fmla="*/ 180 w 518"/>
                <a:gd name="T85" fmla="*/ 314 h 539"/>
                <a:gd name="T86" fmla="*/ 151 w 518"/>
                <a:gd name="T87" fmla="*/ 287 h 539"/>
                <a:gd name="T88" fmla="*/ 145 w 518"/>
                <a:gd name="T89" fmla="*/ 272 h 539"/>
                <a:gd name="T90" fmla="*/ 162 w 518"/>
                <a:gd name="T91" fmla="*/ 259 h 539"/>
                <a:gd name="T92" fmla="*/ 193 w 518"/>
                <a:gd name="T93" fmla="*/ 241 h 539"/>
                <a:gd name="T94" fmla="*/ 237 w 518"/>
                <a:gd name="T95" fmla="*/ 220 h 539"/>
                <a:gd name="T96" fmla="*/ 285 w 518"/>
                <a:gd name="T97" fmla="*/ 197 h 539"/>
                <a:gd name="T98" fmla="*/ 327 w 518"/>
                <a:gd name="T99" fmla="*/ 178 h 539"/>
                <a:gd name="T100" fmla="*/ 352 w 518"/>
                <a:gd name="T101" fmla="*/ 170 h 539"/>
                <a:gd name="T102" fmla="*/ 367 w 518"/>
                <a:gd name="T103" fmla="*/ 166 h 539"/>
                <a:gd name="T104" fmla="*/ 388 w 518"/>
                <a:gd name="T105" fmla="*/ 159 h 539"/>
                <a:gd name="T106" fmla="*/ 411 w 518"/>
                <a:gd name="T107" fmla="*/ 149 h 539"/>
                <a:gd name="T108" fmla="*/ 434 w 518"/>
                <a:gd name="T109" fmla="*/ 143 h 539"/>
                <a:gd name="T110" fmla="*/ 453 w 518"/>
                <a:gd name="T111" fmla="*/ 140 h 539"/>
                <a:gd name="T112" fmla="*/ 478 w 518"/>
                <a:gd name="T113" fmla="*/ 126 h 539"/>
                <a:gd name="T114" fmla="*/ 501 w 518"/>
                <a:gd name="T115" fmla="*/ 84 h 539"/>
                <a:gd name="T116" fmla="*/ 510 w 518"/>
                <a:gd name="T117" fmla="*/ 59 h 5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539"/>
                <a:gd name="T179" fmla="*/ 518 w 518"/>
                <a:gd name="T180" fmla="*/ 539 h 5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539">
                  <a:moveTo>
                    <a:pt x="422" y="67"/>
                  </a:moveTo>
                  <a:lnTo>
                    <a:pt x="424" y="67"/>
                  </a:lnTo>
                  <a:lnTo>
                    <a:pt x="426" y="67"/>
                  </a:lnTo>
                  <a:lnTo>
                    <a:pt x="432" y="69"/>
                  </a:lnTo>
                  <a:lnTo>
                    <a:pt x="439" y="69"/>
                  </a:lnTo>
                  <a:lnTo>
                    <a:pt x="447" y="69"/>
                  </a:lnTo>
                  <a:lnTo>
                    <a:pt x="457" y="71"/>
                  </a:lnTo>
                  <a:lnTo>
                    <a:pt x="466" y="71"/>
                  </a:lnTo>
                  <a:lnTo>
                    <a:pt x="474" y="71"/>
                  </a:lnTo>
                  <a:lnTo>
                    <a:pt x="483" y="69"/>
                  </a:lnTo>
                  <a:lnTo>
                    <a:pt x="491" y="67"/>
                  </a:lnTo>
                  <a:lnTo>
                    <a:pt x="497" y="63"/>
                  </a:lnTo>
                  <a:lnTo>
                    <a:pt x="504" y="57"/>
                  </a:lnTo>
                  <a:lnTo>
                    <a:pt x="508" y="51"/>
                  </a:lnTo>
                  <a:lnTo>
                    <a:pt x="512" y="46"/>
                  </a:lnTo>
                  <a:lnTo>
                    <a:pt x="516" y="38"/>
                  </a:lnTo>
                  <a:lnTo>
                    <a:pt x="518" y="30"/>
                  </a:lnTo>
                  <a:lnTo>
                    <a:pt x="518" y="23"/>
                  </a:lnTo>
                  <a:lnTo>
                    <a:pt x="518" y="17"/>
                  </a:lnTo>
                  <a:lnTo>
                    <a:pt x="516" y="11"/>
                  </a:lnTo>
                  <a:lnTo>
                    <a:pt x="512" y="7"/>
                  </a:lnTo>
                  <a:lnTo>
                    <a:pt x="506" y="3"/>
                  </a:lnTo>
                  <a:lnTo>
                    <a:pt x="503" y="1"/>
                  </a:lnTo>
                  <a:lnTo>
                    <a:pt x="497" y="0"/>
                  </a:lnTo>
                  <a:lnTo>
                    <a:pt x="491" y="0"/>
                  </a:lnTo>
                  <a:lnTo>
                    <a:pt x="487" y="0"/>
                  </a:lnTo>
                  <a:lnTo>
                    <a:pt x="483" y="0"/>
                  </a:lnTo>
                  <a:lnTo>
                    <a:pt x="478" y="0"/>
                  </a:lnTo>
                  <a:lnTo>
                    <a:pt x="472" y="0"/>
                  </a:lnTo>
                  <a:lnTo>
                    <a:pt x="466" y="0"/>
                  </a:lnTo>
                  <a:lnTo>
                    <a:pt x="460" y="0"/>
                  </a:lnTo>
                  <a:lnTo>
                    <a:pt x="453" y="0"/>
                  </a:lnTo>
                  <a:lnTo>
                    <a:pt x="445" y="0"/>
                  </a:lnTo>
                  <a:lnTo>
                    <a:pt x="438" y="0"/>
                  </a:lnTo>
                  <a:lnTo>
                    <a:pt x="432" y="0"/>
                  </a:lnTo>
                  <a:lnTo>
                    <a:pt x="424" y="1"/>
                  </a:lnTo>
                  <a:lnTo>
                    <a:pt x="418" y="1"/>
                  </a:lnTo>
                  <a:lnTo>
                    <a:pt x="411" y="3"/>
                  </a:lnTo>
                  <a:lnTo>
                    <a:pt x="405" y="3"/>
                  </a:lnTo>
                  <a:lnTo>
                    <a:pt x="399" y="5"/>
                  </a:lnTo>
                  <a:lnTo>
                    <a:pt x="396" y="7"/>
                  </a:lnTo>
                  <a:lnTo>
                    <a:pt x="386" y="9"/>
                  </a:lnTo>
                  <a:lnTo>
                    <a:pt x="378" y="13"/>
                  </a:lnTo>
                  <a:lnTo>
                    <a:pt x="371" y="17"/>
                  </a:lnTo>
                  <a:lnTo>
                    <a:pt x="365" y="19"/>
                  </a:lnTo>
                  <a:lnTo>
                    <a:pt x="361" y="23"/>
                  </a:lnTo>
                  <a:lnTo>
                    <a:pt x="357" y="24"/>
                  </a:lnTo>
                  <a:lnTo>
                    <a:pt x="355" y="26"/>
                  </a:lnTo>
                  <a:lnTo>
                    <a:pt x="348" y="82"/>
                  </a:lnTo>
                  <a:lnTo>
                    <a:pt x="346" y="84"/>
                  </a:lnTo>
                  <a:lnTo>
                    <a:pt x="340" y="86"/>
                  </a:lnTo>
                  <a:lnTo>
                    <a:pt x="331" y="88"/>
                  </a:lnTo>
                  <a:lnTo>
                    <a:pt x="317" y="92"/>
                  </a:lnTo>
                  <a:lnTo>
                    <a:pt x="306" y="97"/>
                  </a:lnTo>
                  <a:lnTo>
                    <a:pt x="290" y="101"/>
                  </a:lnTo>
                  <a:lnTo>
                    <a:pt x="275" y="105"/>
                  </a:lnTo>
                  <a:lnTo>
                    <a:pt x="260" y="111"/>
                  </a:lnTo>
                  <a:lnTo>
                    <a:pt x="252" y="113"/>
                  </a:lnTo>
                  <a:lnTo>
                    <a:pt x="243" y="115"/>
                  </a:lnTo>
                  <a:lnTo>
                    <a:pt x="235" y="119"/>
                  </a:lnTo>
                  <a:lnTo>
                    <a:pt x="225" y="120"/>
                  </a:lnTo>
                  <a:lnTo>
                    <a:pt x="218" y="124"/>
                  </a:lnTo>
                  <a:lnTo>
                    <a:pt x="208" y="126"/>
                  </a:lnTo>
                  <a:lnTo>
                    <a:pt x="201" y="130"/>
                  </a:lnTo>
                  <a:lnTo>
                    <a:pt x="191" y="134"/>
                  </a:lnTo>
                  <a:lnTo>
                    <a:pt x="181" y="138"/>
                  </a:lnTo>
                  <a:lnTo>
                    <a:pt x="174" y="140"/>
                  </a:lnTo>
                  <a:lnTo>
                    <a:pt x="164" y="143"/>
                  </a:lnTo>
                  <a:lnTo>
                    <a:pt x="157" y="147"/>
                  </a:lnTo>
                  <a:lnTo>
                    <a:pt x="149" y="151"/>
                  </a:lnTo>
                  <a:lnTo>
                    <a:pt x="141" y="155"/>
                  </a:lnTo>
                  <a:lnTo>
                    <a:pt x="134" y="159"/>
                  </a:lnTo>
                  <a:lnTo>
                    <a:pt x="128" y="163"/>
                  </a:lnTo>
                  <a:lnTo>
                    <a:pt x="122" y="166"/>
                  </a:lnTo>
                  <a:lnTo>
                    <a:pt x="113" y="170"/>
                  </a:lnTo>
                  <a:lnTo>
                    <a:pt x="105" y="176"/>
                  </a:lnTo>
                  <a:lnTo>
                    <a:pt x="95" y="180"/>
                  </a:lnTo>
                  <a:lnTo>
                    <a:pt x="84" y="186"/>
                  </a:lnTo>
                  <a:lnTo>
                    <a:pt x="74" y="191"/>
                  </a:lnTo>
                  <a:lnTo>
                    <a:pt x="63" y="199"/>
                  </a:lnTo>
                  <a:lnTo>
                    <a:pt x="53" y="205"/>
                  </a:lnTo>
                  <a:lnTo>
                    <a:pt x="42" y="213"/>
                  </a:lnTo>
                  <a:lnTo>
                    <a:pt x="32" y="220"/>
                  </a:lnTo>
                  <a:lnTo>
                    <a:pt x="23" y="228"/>
                  </a:lnTo>
                  <a:lnTo>
                    <a:pt x="15" y="236"/>
                  </a:lnTo>
                  <a:lnTo>
                    <a:pt x="9" y="245"/>
                  </a:lnTo>
                  <a:lnTo>
                    <a:pt x="4" y="255"/>
                  </a:lnTo>
                  <a:lnTo>
                    <a:pt x="2" y="264"/>
                  </a:lnTo>
                  <a:lnTo>
                    <a:pt x="0" y="274"/>
                  </a:lnTo>
                  <a:lnTo>
                    <a:pt x="0" y="293"/>
                  </a:lnTo>
                  <a:lnTo>
                    <a:pt x="0" y="308"/>
                  </a:lnTo>
                  <a:lnTo>
                    <a:pt x="2" y="320"/>
                  </a:lnTo>
                  <a:lnTo>
                    <a:pt x="2" y="331"/>
                  </a:lnTo>
                  <a:lnTo>
                    <a:pt x="6" y="339"/>
                  </a:lnTo>
                  <a:lnTo>
                    <a:pt x="11" y="349"/>
                  </a:lnTo>
                  <a:lnTo>
                    <a:pt x="19" y="356"/>
                  </a:lnTo>
                  <a:lnTo>
                    <a:pt x="29" y="366"/>
                  </a:lnTo>
                  <a:lnTo>
                    <a:pt x="34" y="374"/>
                  </a:lnTo>
                  <a:lnTo>
                    <a:pt x="40" y="379"/>
                  </a:lnTo>
                  <a:lnTo>
                    <a:pt x="48" y="391"/>
                  </a:lnTo>
                  <a:lnTo>
                    <a:pt x="53" y="401"/>
                  </a:lnTo>
                  <a:lnTo>
                    <a:pt x="61" y="412"/>
                  </a:lnTo>
                  <a:lnTo>
                    <a:pt x="69" y="425"/>
                  </a:lnTo>
                  <a:lnTo>
                    <a:pt x="76" y="437"/>
                  </a:lnTo>
                  <a:lnTo>
                    <a:pt x="86" y="450"/>
                  </a:lnTo>
                  <a:lnTo>
                    <a:pt x="95" y="464"/>
                  </a:lnTo>
                  <a:lnTo>
                    <a:pt x="107" y="477"/>
                  </a:lnTo>
                  <a:lnTo>
                    <a:pt x="118" y="489"/>
                  </a:lnTo>
                  <a:lnTo>
                    <a:pt x="130" y="502"/>
                  </a:lnTo>
                  <a:lnTo>
                    <a:pt x="143" y="512"/>
                  </a:lnTo>
                  <a:lnTo>
                    <a:pt x="159" y="523"/>
                  </a:lnTo>
                  <a:lnTo>
                    <a:pt x="174" y="531"/>
                  </a:lnTo>
                  <a:lnTo>
                    <a:pt x="191" y="539"/>
                  </a:lnTo>
                  <a:lnTo>
                    <a:pt x="287" y="414"/>
                  </a:lnTo>
                  <a:lnTo>
                    <a:pt x="283" y="412"/>
                  </a:lnTo>
                  <a:lnTo>
                    <a:pt x="279" y="408"/>
                  </a:lnTo>
                  <a:lnTo>
                    <a:pt x="275" y="402"/>
                  </a:lnTo>
                  <a:lnTo>
                    <a:pt x="269" y="397"/>
                  </a:lnTo>
                  <a:lnTo>
                    <a:pt x="262" y="391"/>
                  </a:lnTo>
                  <a:lnTo>
                    <a:pt x="254" y="383"/>
                  </a:lnTo>
                  <a:lnTo>
                    <a:pt x="245" y="376"/>
                  </a:lnTo>
                  <a:lnTo>
                    <a:pt x="237" y="368"/>
                  </a:lnTo>
                  <a:lnTo>
                    <a:pt x="227" y="360"/>
                  </a:lnTo>
                  <a:lnTo>
                    <a:pt x="220" y="351"/>
                  </a:lnTo>
                  <a:lnTo>
                    <a:pt x="210" y="343"/>
                  </a:lnTo>
                  <a:lnTo>
                    <a:pt x="202" y="335"/>
                  </a:lnTo>
                  <a:lnTo>
                    <a:pt x="193" y="328"/>
                  </a:lnTo>
                  <a:lnTo>
                    <a:pt x="185" y="320"/>
                  </a:lnTo>
                  <a:lnTo>
                    <a:pt x="180" y="314"/>
                  </a:lnTo>
                  <a:lnTo>
                    <a:pt x="168" y="303"/>
                  </a:lnTo>
                  <a:lnTo>
                    <a:pt x="159" y="295"/>
                  </a:lnTo>
                  <a:lnTo>
                    <a:pt x="151" y="287"/>
                  </a:lnTo>
                  <a:lnTo>
                    <a:pt x="147" y="282"/>
                  </a:lnTo>
                  <a:lnTo>
                    <a:pt x="145" y="278"/>
                  </a:lnTo>
                  <a:lnTo>
                    <a:pt x="145" y="272"/>
                  </a:lnTo>
                  <a:lnTo>
                    <a:pt x="149" y="268"/>
                  </a:lnTo>
                  <a:lnTo>
                    <a:pt x="157" y="262"/>
                  </a:lnTo>
                  <a:lnTo>
                    <a:pt x="162" y="259"/>
                  </a:lnTo>
                  <a:lnTo>
                    <a:pt x="170" y="253"/>
                  </a:lnTo>
                  <a:lnTo>
                    <a:pt x="180" y="247"/>
                  </a:lnTo>
                  <a:lnTo>
                    <a:pt x="193" y="241"/>
                  </a:lnTo>
                  <a:lnTo>
                    <a:pt x="206" y="236"/>
                  </a:lnTo>
                  <a:lnTo>
                    <a:pt x="222" y="228"/>
                  </a:lnTo>
                  <a:lnTo>
                    <a:pt x="237" y="220"/>
                  </a:lnTo>
                  <a:lnTo>
                    <a:pt x="254" y="213"/>
                  </a:lnTo>
                  <a:lnTo>
                    <a:pt x="269" y="205"/>
                  </a:lnTo>
                  <a:lnTo>
                    <a:pt x="285" y="197"/>
                  </a:lnTo>
                  <a:lnTo>
                    <a:pt x="300" y="189"/>
                  </a:lnTo>
                  <a:lnTo>
                    <a:pt x="313" y="184"/>
                  </a:lnTo>
                  <a:lnTo>
                    <a:pt x="327" y="178"/>
                  </a:lnTo>
                  <a:lnTo>
                    <a:pt x="336" y="174"/>
                  </a:lnTo>
                  <a:lnTo>
                    <a:pt x="346" y="172"/>
                  </a:lnTo>
                  <a:lnTo>
                    <a:pt x="352" y="170"/>
                  </a:lnTo>
                  <a:lnTo>
                    <a:pt x="355" y="168"/>
                  </a:lnTo>
                  <a:lnTo>
                    <a:pt x="361" y="168"/>
                  </a:lnTo>
                  <a:lnTo>
                    <a:pt x="367" y="166"/>
                  </a:lnTo>
                  <a:lnTo>
                    <a:pt x="374" y="163"/>
                  </a:lnTo>
                  <a:lnTo>
                    <a:pt x="380" y="161"/>
                  </a:lnTo>
                  <a:lnTo>
                    <a:pt x="388" y="159"/>
                  </a:lnTo>
                  <a:lnTo>
                    <a:pt x="396" y="155"/>
                  </a:lnTo>
                  <a:lnTo>
                    <a:pt x="403" y="153"/>
                  </a:lnTo>
                  <a:lnTo>
                    <a:pt x="411" y="149"/>
                  </a:lnTo>
                  <a:lnTo>
                    <a:pt x="418" y="147"/>
                  </a:lnTo>
                  <a:lnTo>
                    <a:pt x="426" y="145"/>
                  </a:lnTo>
                  <a:lnTo>
                    <a:pt x="434" y="143"/>
                  </a:lnTo>
                  <a:lnTo>
                    <a:pt x="439" y="142"/>
                  </a:lnTo>
                  <a:lnTo>
                    <a:pt x="447" y="140"/>
                  </a:lnTo>
                  <a:lnTo>
                    <a:pt x="453" y="140"/>
                  </a:lnTo>
                  <a:lnTo>
                    <a:pt x="459" y="138"/>
                  </a:lnTo>
                  <a:lnTo>
                    <a:pt x="468" y="136"/>
                  </a:lnTo>
                  <a:lnTo>
                    <a:pt x="478" y="126"/>
                  </a:lnTo>
                  <a:lnTo>
                    <a:pt x="487" y="113"/>
                  </a:lnTo>
                  <a:lnTo>
                    <a:pt x="495" y="97"/>
                  </a:lnTo>
                  <a:lnTo>
                    <a:pt x="501" y="84"/>
                  </a:lnTo>
                  <a:lnTo>
                    <a:pt x="506" y="71"/>
                  </a:lnTo>
                  <a:lnTo>
                    <a:pt x="508" y="63"/>
                  </a:lnTo>
                  <a:lnTo>
                    <a:pt x="510" y="59"/>
                  </a:lnTo>
                  <a:lnTo>
                    <a:pt x="474" y="71"/>
                  </a:lnTo>
                  <a:lnTo>
                    <a:pt x="422" y="6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9" name="Freeform 20"/>
            <p:cNvSpPr>
              <a:spLocks/>
            </p:cNvSpPr>
            <p:nvPr/>
          </p:nvSpPr>
          <p:spPr bwMode="auto">
            <a:xfrm>
              <a:off x="2658" y="2122"/>
              <a:ext cx="416" cy="687"/>
            </a:xfrm>
            <a:custGeom>
              <a:avLst/>
              <a:gdLst>
                <a:gd name="T0" fmla="*/ 59 w 416"/>
                <a:gd name="T1" fmla="*/ 176 h 687"/>
                <a:gd name="T2" fmla="*/ 36 w 416"/>
                <a:gd name="T3" fmla="*/ 180 h 687"/>
                <a:gd name="T4" fmla="*/ 42 w 416"/>
                <a:gd name="T5" fmla="*/ 207 h 687"/>
                <a:gd name="T6" fmla="*/ 51 w 416"/>
                <a:gd name="T7" fmla="*/ 222 h 687"/>
                <a:gd name="T8" fmla="*/ 46 w 416"/>
                <a:gd name="T9" fmla="*/ 261 h 687"/>
                <a:gd name="T10" fmla="*/ 53 w 416"/>
                <a:gd name="T11" fmla="*/ 263 h 687"/>
                <a:gd name="T12" fmla="*/ 70 w 416"/>
                <a:gd name="T13" fmla="*/ 261 h 687"/>
                <a:gd name="T14" fmla="*/ 59 w 416"/>
                <a:gd name="T15" fmla="*/ 261 h 687"/>
                <a:gd name="T16" fmla="*/ 40 w 416"/>
                <a:gd name="T17" fmla="*/ 268 h 687"/>
                <a:gd name="T18" fmla="*/ 9 w 416"/>
                <a:gd name="T19" fmla="*/ 311 h 687"/>
                <a:gd name="T20" fmla="*/ 5 w 416"/>
                <a:gd name="T21" fmla="*/ 378 h 687"/>
                <a:gd name="T22" fmla="*/ 15 w 416"/>
                <a:gd name="T23" fmla="*/ 456 h 687"/>
                <a:gd name="T24" fmla="*/ 5 w 416"/>
                <a:gd name="T25" fmla="*/ 520 h 687"/>
                <a:gd name="T26" fmla="*/ 2 w 416"/>
                <a:gd name="T27" fmla="*/ 606 h 687"/>
                <a:gd name="T28" fmla="*/ 38 w 416"/>
                <a:gd name="T29" fmla="*/ 650 h 687"/>
                <a:gd name="T30" fmla="*/ 67 w 416"/>
                <a:gd name="T31" fmla="*/ 664 h 687"/>
                <a:gd name="T32" fmla="*/ 93 w 416"/>
                <a:gd name="T33" fmla="*/ 673 h 687"/>
                <a:gd name="T34" fmla="*/ 120 w 416"/>
                <a:gd name="T35" fmla="*/ 675 h 687"/>
                <a:gd name="T36" fmla="*/ 141 w 416"/>
                <a:gd name="T37" fmla="*/ 668 h 687"/>
                <a:gd name="T38" fmla="*/ 128 w 416"/>
                <a:gd name="T39" fmla="*/ 645 h 687"/>
                <a:gd name="T40" fmla="*/ 145 w 416"/>
                <a:gd name="T41" fmla="*/ 621 h 687"/>
                <a:gd name="T42" fmla="*/ 130 w 416"/>
                <a:gd name="T43" fmla="*/ 637 h 687"/>
                <a:gd name="T44" fmla="*/ 149 w 416"/>
                <a:gd name="T45" fmla="*/ 675 h 687"/>
                <a:gd name="T46" fmla="*/ 177 w 416"/>
                <a:gd name="T47" fmla="*/ 687 h 687"/>
                <a:gd name="T48" fmla="*/ 210 w 416"/>
                <a:gd name="T49" fmla="*/ 687 h 687"/>
                <a:gd name="T50" fmla="*/ 239 w 416"/>
                <a:gd name="T51" fmla="*/ 681 h 687"/>
                <a:gd name="T52" fmla="*/ 258 w 416"/>
                <a:gd name="T53" fmla="*/ 675 h 687"/>
                <a:gd name="T54" fmla="*/ 288 w 416"/>
                <a:gd name="T55" fmla="*/ 671 h 687"/>
                <a:gd name="T56" fmla="*/ 326 w 416"/>
                <a:gd name="T57" fmla="*/ 658 h 687"/>
                <a:gd name="T58" fmla="*/ 353 w 416"/>
                <a:gd name="T59" fmla="*/ 629 h 687"/>
                <a:gd name="T60" fmla="*/ 353 w 416"/>
                <a:gd name="T61" fmla="*/ 562 h 687"/>
                <a:gd name="T62" fmla="*/ 349 w 416"/>
                <a:gd name="T63" fmla="*/ 466 h 687"/>
                <a:gd name="T64" fmla="*/ 374 w 416"/>
                <a:gd name="T65" fmla="*/ 407 h 687"/>
                <a:gd name="T66" fmla="*/ 395 w 416"/>
                <a:gd name="T67" fmla="*/ 316 h 687"/>
                <a:gd name="T68" fmla="*/ 388 w 416"/>
                <a:gd name="T69" fmla="*/ 255 h 687"/>
                <a:gd name="T70" fmla="*/ 365 w 416"/>
                <a:gd name="T71" fmla="*/ 230 h 687"/>
                <a:gd name="T72" fmla="*/ 346 w 416"/>
                <a:gd name="T73" fmla="*/ 238 h 687"/>
                <a:gd name="T74" fmla="*/ 365 w 416"/>
                <a:gd name="T75" fmla="*/ 230 h 687"/>
                <a:gd name="T76" fmla="*/ 393 w 416"/>
                <a:gd name="T77" fmla="*/ 267 h 687"/>
                <a:gd name="T78" fmla="*/ 395 w 416"/>
                <a:gd name="T79" fmla="*/ 240 h 687"/>
                <a:gd name="T80" fmla="*/ 403 w 416"/>
                <a:gd name="T81" fmla="*/ 207 h 687"/>
                <a:gd name="T82" fmla="*/ 412 w 416"/>
                <a:gd name="T83" fmla="*/ 173 h 687"/>
                <a:gd name="T84" fmla="*/ 382 w 416"/>
                <a:gd name="T85" fmla="*/ 165 h 687"/>
                <a:gd name="T86" fmla="*/ 376 w 416"/>
                <a:gd name="T87" fmla="*/ 167 h 687"/>
                <a:gd name="T88" fmla="*/ 361 w 416"/>
                <a:gd name="T89" fmla="*/ 128 h 687"/>
                <a:gd name="T90" fmla="*/ 330 w 416"/>
                <a:gd name="T91" fmla="*/ 67 h 687"/>
                <a:gd name="T92" fmla="*/ 290 w 416"/>
                <a:gd name="T93" fmla="*/ 13 h 687"/>
                <a:gd name="T94" fmla="*/ 246 w 416"/>
                <a:gd name="T95" fmla="*/ 2 h 687"/>
                <a:gd name="T96" fmla="*/ 193 w 416"/>
                <a:gd name="T97" fmla="*/ 32 h 687"/>
                <a:gd name="T98" fmla="*/ 137 w 416"/>
                <a:gd name="T99" fmla="*/ 86 h 687"/>
                <a:gd name="T100" fmla="*/ 91 w 416"/>
                <a:gd name="T101" fmla="*/ 144 h 6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687"/>
                <a:gd name="T155" fmla="*/ 416 w 416"/>
                <a:gd name="T156" fmla="*/ 687 h 6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687">
                  <a:moveTo>
                    <a:pt x="70" y="180"/>
                  </a:moveTo>
                  <a:lnTo>
                    <a:pt x="68" y="180"/>
                  </a:lnTo>
                  <a:lnTo>
                    <a:pt x="65" y="178"/>
                  </a:lnTo>
                  <a:lnTo>
                    <a:pt x="59" y="176"/>
                  </a:lnTo>
                  <a:lnTo>
                    <a:pt x="53" y="174"/>
                  </a:lnTo>
                  <a:lnTo>
                    <a:pt x="46" y="174"/>
                  </a:lnTo>
                  <a:lnTo>
                    <a:pt x="40" y="176"/>
                  </a:lnTo>
                  <a:lnTo>
                    <a:pt x="36" y="180"/>
                  </a:lnTo>
                  <a:lnTo>
                    <a:pt x="34" y="188"/>
                  </a:lnTo>
                  <a:lnTo>
                    <a:pt x="36" y="197"/>
                  </a:lnTo>
                  <a:lnTo>
                    <a:pt x="38" y="203"/>
                  </a:lnTo>
                  <a:lnTo>
                    <a:pt x="42" y="207"/>
                  </a:lnTo>
                  <a:lnTo>
                    <a:pt x="46" y="211"/>
                  </a:lnTo>
                  <a:lnTo>
                    <a:pt x="49" y="215"/>
                  </a:lnTo>
                  <a:lnTo>
                    <a:pt x="51" y="219"/>
                  </a:lnTo>
                  <a:lnTo>
                    <a:pt x="51" y="222"/>
                  </a:lnTo>
                  <a:lnTo>
                    <a:pt x="51" y="228"/>
                  </a:lnTo>
                  <a:lnTo>
                    <a:pt x="46" y="242"/>
                  </a:lnTo>
                  <a:lnTo>
                    <a:pt x="46" y="253"/>
                  </a:lnTo>
                  <a:lnTo>
                    <a:pt x="46" y="261"/>
                  </a:lnTo>
                  <a:lnTo>
                    <a:pt x="46" y="265"/>
                  </a:lnTo>
                  <a:lnTo>
                    <a:pt x="47" y="265"/>
                  </a:lnTo>
                  <a:lnTo>
                    <a:pt x="49" y="263"/>
                  </a:lnTo>
                  <a:lnTo>
                    <a:pt x="53" y="263"/>
                  </a:lnTo>
                  <a:lnTo>
                    <a:pt x="55" y="261"/>
                  </a:lnTo>
                  <a:lnTo>
                    <a:pt x="61" y="261"/>
                  </a:lnTo>
                  <a:lnTo>
                    <a:pt x="65" y="261"/>
                  </a:lnTo>
                  <a:lnTo>
                    <a:pt x="70" y="261"/>
                  </a:lnTo>
                  <a:lnTo>
                    <a:pt x="68" y="261"/>
                  </a:lnTo>
                  <a:lnTo>
                    <a:pt x="67" y="261"/>
                  </a:lnTo>
                  <a:lnTo>
                    <a:pt x="63" y="261"/>
                  </a:lnTo>
                  <a:lnTo>
                    <a:pt x="59" y="261"/>
                  </a:lnTo>
                  <a:lnTo>
                    <a:pt x="55" y="263"/>
                  </a:lnTo>
                  <a:lnTo>
                    <a:pt x="51" y="263"/>
                  </a:lnTo>
                  <a:lnTo>
                    <a:pt x="46" y="265"/>
                  </a:lnTo>
                  <a:lnTo>
                    <a:pt x="40" y="268"/>
                  </a:lnTo>
                  <a:lnTo>
                    <a:pt x="32" y="274"/>
                  </a:lnTo>
                  <a:lnTo>
                    <a:pt x="25" y="284"/>
                  </a:lnTo>
                  <a:lnTo>
                    <a:pt x="17" y="295"/>
                  </a:lnTo>
                  <a:lnTo>
                    <a:pt x="9" y="311"/>
                  </a:lnTo>
                  <a:lnTo>
                    <a:pt x="5" y="326"/>
                  </a:lnTo>
                  <a:lnTo>
                    <a:pt x="2" y="341"/>
                  </a:lnTo>
                  <a:lnTo>
                    <a:pt x="4" y="361"/>
                  </a:lnTo>
                  <a:lnTo>
                    <a:pt x="5" y="378"/>
                  </a:lnTo>
                  <a:lnTo>
                    <a:pt x="9" y="399"/>
                  </a:lnTo>
                  <a:lnTo>
                    <a:pt x="11" y="418"/>
                  </a:lnTo>
                  <a:lnTo>
                    <a:pt x="15" y="437"/>
                  </a:lnTo>
                  <a:lnTo>
                    <a:pt x="15" y="456"/>
                  </a:lnTo>
                  <a:lnTo>
                    <a:pt x="17" y="474"/>
                  </a:lnTo>
                  <a:lnTo>
                    <a:pt x="15" y="489"/>
                  </a:lnTo>
                  <a:lnTo>
                    <a:pt x="11" y="504"/>
                  </a:lnTo>
                  <a:lnTo>
                    <a:pt x="5" y="520"/>
                  </a:lnTo>
                  <a:lnTo>
                    <a:pt x="4" y="539"/>
                  </a:lnTo>
                  <a:lnTo>
                    <a:pt x="0" y="562"/>
                  </a:lnTo>
                  <a:lnTo>
                    <a:pt x="0" y="583"/>
                  </a:lnTo>
                  <a:lnTo>
                    <a:pt x="2" y="606"/>
                  </a:lnTo>
                  <a:lnTo>
                    <a:pt x="7" y="623"/>
                  </a:lnTo>
                  <a:lnTo>
                    <a:pt x="17" y="639"/>
                  </a:lnTo>
                  <a:lnTo>
                    <a:pt x="30" y="648"/>
                  </a:lnTo>
                  <a:lnTo>
                    <a:pt x="38" y="650"/>
                  </a:lnTo>
                  <a:lnTo>
                    <a:pt x="46" y="654"/>
                  </a:lnTo>
                  <a:lnTo>
                    <a:pt x="53" y="658"/>
                  </a:lnTo>
                  <a:lnTo>
                    <a:pt x="61" y="660"/>
                  </a:lnTo>
                  <a:lnTo>
                    <a:pt x="67" y="664"/>
                  </a:lnTo>
                  <a:lnTo>
                    <a:pt x="74" y="668"/>
                  </a:lnTo>
                  <a:lnTo>
                    <a:pt x="80" y="669"/>
                  </a:lnTo>
                  <a:lnTo>
                    <a:pt x="86" y="671"/>
                  </a:lnTo>
                  <a:lnTo>
                    <a:pt x="93" y="673"/>
                  </a:lnTo>
                  <a:lnTo>
                    <a:pt x="99" y="675"/>
                  </a:lnTo>
                  <a:lnTo>
                    <a:pt x="107" y="675"/>
                  </a:lnTo>
                  <a:lnTo>
                    <a:pt x="112" y="675"/>
                  </a:lnTo>
                  <a:lnTo>
                    <a:pt x="120" y="675"/>
                  </a:lnTo>
                  <a:lnTo>
                    <a:pt x="126" y="673"/>
                  </a:lnTo>
                  <a:lnTo>
                    <a:pt x="133" y="671"/>
                  </a:lnTo>
                  <a:lnTo>
                    <a:pt x="143" y="668"/>
                  </a:lnTo>
                  <a:lnTo>
                    <a:pt x="141" y="668"/>
                  </a:lnTo>
                  <a:lnTo>
                    <a:pt x="137" y="664"/>
                  </a:lnTo>
                  <a:lnTo>
                    <a:pt x="133" y="658"/>
                  </a:lnTo>
                  <a:lnTo>
                    <a:pt x="130" y="652"/>
                  </a:lnTo>
                  <a:lnTo>
                    <a:pt x="128" y="645"/>
                  </a:lnTo>
                  <a:lnTo>
                    <a:pt x="128" y="637"/>
                  </a:lnTo>
                  <a:lnTo>
                    <a:pt x="135" y="629"/>
                  </a:lnTo>
                  <a:lnTo>
                    <a:pt x="147" y="620"/>
                  </a:lnTo>
                  <a:lnTo>
                    <a:pt x="145" y="621"/>
                  </a:lnTo>
                  <a:lnTo>
                    <a:pt x="141" y="623"/>
                  </a:lnTo>
                  <a:lnTo>
                    <a:pt x="137" y="625"/>
                  </a:lnTo>
                  <a:lnTo>
                    <a:pt x="132" y="631"/>
                  </a:lnTo>
                  <a:lnTo>
                    <a:pt x="130" y="637"/>
                  </a:lnTo>
                  <a:lnTo>
                    <a:pt x="130" y="646"/>
                  </a:lnTo>
                  <a:lnTo>
                    <a:pt x="133" y="656"/>
                  </a:lnTo>
                  <a:lnTo>
                    <a:pt x="143" y="668"/>
                  </a:lnTo>
                  <a:lnTo>
                    <a:pt x="149" y="675"/>
                  </a:lnTo>
                  <a:lnTo>
                    <a:pt x="154" y="679"/>
                  </a:lnTo>
                  <a:lnTo>
                    <a:pt x="162" y="683"/>
                  </a:lnTo>
                  <a:lnTo>
                    <a:pt x="170" y="685"/>
                  </a:lnTo>
                  <a:lnTo>
                    <a:pt x="177" y="687"/>
                  </a:lnTo>
                  <a:lnTo>
                    <a:pt x="187" y="687"/>
                  </a:lnTo>
                  <a:lnTo>
                    <a:pt x="195" y="687"/>
                  </a:lnTo>
                  <a:lnTo>
                    <a:pt x="202" y="687"/>
                  </a:lnTo>
                  <a:lnTo>
                    <a:pt x="210" y="687"/>
                  </a:lnTo>
                  <a:lnTo>
                    <a:pt x="218" y="685"/>
                  </a:lnTo>
                  <a:lnTo>
                    <a:pt x="225" y="683"/>
                  </a:lnTo>
                  <a:lnTo>
                    <a:pt x="233" y="681"/>
                  </a:lnTo>
                  <a:lnTo>
                    <a:pt x="239" y="681"/>
                  </a:lnTo>
                  <a:lnTo>
                    <a:pt x="244" y="679"/>
                  </a:lnTo>
                  <a:lnTo>
                    <a:pt x="250" y="677"/>
                  </a:lnTo>
                  <a:lnTo>
                    <a:pt x="254" y="675"/>
                  </a:lnTo>
                  <a:lnTo>
                    <a:pt x="258" y="675"/>
                  </a:lnTo>
                  <a:lnTo>
                    <a:pt x="263" y="675"/>
                  </a:lnTo>
                  <a:lnTo>
                    <a:pt x="271" y="673"/>
                  </a:lnTo>
                  <a:lnTo>
                    <a:pt x="281" y="673"/>
                  </a:lnTo>
                  <a:lnTo>
                    <a:pt x="288" y="671"/>
                  </a:lnTo>
                  <a:lnTo>
                    <a:pt x="298" y="669"/>
                  </a:lnTo>
                  <a:lnTo>
                    <a:pt x="307" y="666"/>
                  </a:lnTo>
                  <a:lnTo>
                    <a:pt x="317" y="662"/>
                  </a:lnTo>
                  <a:lnTo>
                    <a:pt x="326" y="658"/>
                  </a:lnTo>
                  <a:lnTo>
                    <a:pt x="334" y="652"/>
                  </a:lnTo>
                  <a:lnTo>
                    <a:pt x="342" y="646"/>
                  </a:lnTo>
                  <a:lnTo>
                    <a:pt x="349" y="639"/>
                  </a:lnTo>
                  <a:lnTo>
                    <a:pt x="353" y="629"/>
                  </a:lnTo>
                  <a:lnTo>
                    <a:pt x="357" y="618"/>
                  </a:lnTo>
                  <a:lnTo>
                    <a:pt x="359" y="606"/>
                  </a:lnTo>
                  <a:lnTo>
                    <a:pt x="357" y="593"/>
                  </a:lnTo>
                  <a:lnTo>
                    <a:pt x="353" y="562"/>
                  </a:lnTo>
                  <a:lnTo>
                    <a:pt x="349" y="535"/>
                  </a:lnTo>
                  <a:lnTo>
                    <a:pt x="348" y="510"/>
                  </a:lnTo>
                  <a:lnTo>
                    <a:pt x="348" y="487"/>
                  </a:lnTo>
                  <a:lnTo>
                    <a:pt x="349" y="466"/>
                  </a:lnTo>
                  <a:lnTo>
                    <a:pt x="351" y="447"/>
                  </a:lnTo>
                  <a:lnTo>
                    <a:pt x="357" y="433"/>
                  </a:lnTo>
                  <a:lnTo>
                    <a:pt x="365" y="420"/>
                  </a:lnTo>
                  <a:lnTo>
                    <a:pt x="374" y="407"/>
                  </a:lnTo>
                  <a:lnTo>
                    <a:pt x="382" y="387"/>
                  </a:lnTo>
                  <a:lnTo>
                    <a:pt x="388" y="364"/>
                  </a:lnTo>
                  <a:lnTo>
                    <a:pt x="393" y="341"/>
                  </a:lnTo>
                  <a:lnTo>
                    <a:pt x="395" y="316"/>
                  </a:lnTo>
                  <a:lnTo>
                    <a:pt x="397" y="295"/>
                  </a:lnTo>
                  <a:lnTo>
                    <a:pt x="397" y="276"/>
                  </a:lnTo>
                  <a:lnTo>
                    <a:pt x="393" y="265"/>
                  </a:lnTo>
                  <a:lnTo>
                    <a:pt x="388" y="255"/>
                  </a:lnTo>
                  <a:lnTo>
                    <a:pt x="384" y="247"/>
                  </a:lnTo>
                  <a:lnTo>
                    <a:pt x="378" y="240"/>
                  </a:lnTo>
                  <a:lnTo>
                    <a:pt x="372" y="234"/>
                  </a:lnTo>
                  <a:lnTo>
                    <a:pt x="365" y="230"/>
                  </a:lnTo>
                  <a:lnTo>
                    <a:pt x="359" y="228"/>
                  </a:lnTo>
                  <a:lnTo>
                    <a:pt x="351" y="232"/>
                  </a:lnTo>
                  <a:lnTo>
                    <a:pt x="346" y="240"/>
                  </a:lnTo>
                  <a:lnTo>
                    <a:pt x="346" y="238"/>
                  </a:lnTo>
                  <a:lnTo>
                    <a:pt x="348" y="236"/>
                  </a:lnTo>
                  <a:lnTo>
                    <a:pt x="351" y="232"/>
                  </a:lnTo>
                  <a:lnTo>
                    <a:pt x="357" y="228"/>
                  </a:lnTo>
                  <a:lnTo>
                    <a:pt x="365" y="230"/>
                  </a:lnTo>
                  <a:lnTo>
                    <a:pt x="372" y="234"/>
                  </a:lnTo>
                  <a:lnTo>
                    <a:pt x="382" y="245"/>
                  </a:lnTo>
                  <a:lnTo>
                    <a:pt x="393" y="265"/>
                  </a:lnTo>
                  <a:lnTo>
                    <a:pt x="393" y="267"/>
                  </a:lnTo>
                  <a:lnTo>
                    <a:pt x="393" y="265"/>
                  </a:lnTo>
                  <a:lnTo>
                    <a:pt x="393" y="261"/>
                  </a:lnTo>
                  <a:lnTo>
                    <a:pt x="395" y="251"/>
                  </a:lnTo>
                  <a:lnTo>
                    <a:pt x="395" y="240"/>
                  </a:lnTo>
                  <a:lnTo>
                    <a:pt x="393" y="228"/>
                  </a:lnTo>
                  <a:lnTo>
                    <a:pt x="393" y="222"/>
                  </a:lnTo>
                  <a:lnTo>
                    <a:pt x="397" y="215"/>
                  </a:lnTo>
                  <a:lnTo>
                    <a:pt x="403" y="207"/>
                  </a:lnTo>
                  <a:lnTo>
                    <a:pt x="409" y="197"/>
                  </a:lnTo>
                  <a:lnTo>
                    <a:pt x="414" y="188"/>
                  </a:lnTo>
                  <a:lnTo>
                    <a:pt x="416" y="180"/>
                  </a:lnTo>
                  <a:lnTo>
                    <a:pt x="412" y="173"/>
                  </a:lnTo>
                  <a:lnTo>
                    <a:pt x="405" y="169"/>
                  </a:lnTo>
                  <a:lnTo>
                    <a:pt x="395" y="167"/>
                  </a:lnTo>
                  <a:lnTo>
                    <a:pt x="388" y="165"/>
                  </a:lnTo>
                  <a:lnTo>
                    <a:pt x="382" y="165"/>
                  </a:lnTo>
                  <a:lnTo>
                    <a:pt x="378" y="165"/>
                  </a:lnTo>
                  <a:lnTo>
                    <a:pt x="378" y="167"/>
                  </a:lnTo>
                  <a:lnTo>
                    <a:pt x="378" y="169"/>
                  </a:lnTo>
                  <a:lnTo>
                    <a:pt x="376" y="167"/>
                  </a:lnTo>
                  <a:lnTo>
                    <a:pt x="374" y="161"/>
                  </a:lnTo>
                  <a:lnTo>
                    <a:pt x="370" y="151"/>
                  </a:lnTo>
                  <a:lnTo>
                    <a:pt x="367" y="142"/>
                  </a:lnTo>
                  <a:lnTo>
                    <a:pt x="361" y="128"/>
                  </a:lnTo>
                  <a:lnTo>
                    <a:pt x="355" y="115"/>
                  </a:lnTo>
                  <a:lnTo>
                    <a:pt x="348" y="100"/>
                  </a:lnTo>
                  <a:lnTo>
                    <a:pt x="338" y="82"/>
                  </a:lnTo>
                  <a:lnTo>
                    <a:pt x="330" y="67"/>
                  </a:lnTo>
                  <a:lnTo>
                    <a:pt x="321" y="52"/>
                  </a:lnTo>
                  <a:lnTo>
                    <a:pt x="309" y="38"/>
                  </a:lnTo>
                  <a:lnTo>
                    <a:pt x="300" y="25"/>
                  </a:lnTo>
                  <a:lnTo>
                    <a:pt x="290" y="13"/>
                  </a:lnTo>
                  <a:lnTo>
                    <a:pt x="279" y="7"/>
                  </a:lnTo>
                  <a:lnTo>
                    <a:pt x="267" y="2"/>
                  </a:lnTo>
                  <a:lnTo>
                    <a:pt x="258" y="0"/>
                  </a:lnTo>
                  <a:lnTo>
                    <a:pt x="246" y="2"/>
                  </a:lnTo>
                  <a:lnTo>
                    <a:pt x="235" y="7"/>
                  </a:lnTo>
                  <a:lnTo>
                    <a:pt x="221" y="13"/>
                  </a:lnTo>
                  <a:lnTo>
                    <a:pt x="208" y="23"/>
                  </a:lnTo>
                  <a:lnTo>
                    <a:pt x="193" y="32"/>
                  </a:lnTo>
                  <a:lnTo>
                    <a:pt x="179" y="44"/>
                  </a:lnTo>
                  <a:lnTo>
                    <a:pt x="164" y="57"/>
                  </a:lnTo>
                  <a:lnTo>
                    <a:pt x="151" y="71"/>
                  </a:lnTo>
                  <a:lnTo>
                    <a:pt x="137" y="86"/>
                  </a:lnTo>
                  <a:lnTo>
                    <a:pt x="124" y="100"/>
                  </a:lnTo>
                  <a:lnTo>
                    <a:pt x="112" y="115"/>
                  </a:lnTo>
                  <a:lnTo>
                    <a:pt x="101" y="128"/>
                  </a:lnTo>
                  <a:lnTo>
                    <a:pt x="91" y="144"/>
                  </a:lnTo>
                  <a:lnTo>
                    <a:pt x="82" y="157"/>
                  </a:lnTo>
                  <a:lnTo>
                    <a:pt x="74" y="169"/>
                  </a:lnTo>
                  <a:lnTo>
                    <a:pt x="70"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20" name="Freeform 21"/>
            <p:cNvSpPr>
              <a:spLocks/>
            </p:cNvSpPr>
            <p:nvPr/>
          </p:nvSpPr>
          <p:spPr bwMode="auto">
            <a:xfrm>
              <a:off x="2658" y="2122"/>
              <a:ext cx="416" cy="687"/>
            </a:xfrm>
            <a:custGeom>
              <a:avLst/>
              <a:gdLst>
                <a:gd name="T0" fmla="*/ 59 w 416"/>
                <a:gd name="T1" fmla="*/ 176 h 687"/>
                <a:gd name="T2" fmla="*/ 36 w 416"/>
                <a:gd name="T3" fmla="*/ 180 h 687"/>
                <a:gd name="T4" fmla="*/ 42 w 416"/>
                <a:gd name="T5" fmla="*/ 207 h 687"/>
                <a:gd name="T6" fmla="*/ 51 w 416"/>
                <a:gd name="T7" fmla="*/ 222 h 687"/>
                <a:gd name="T8" fmla="*/ 46 w 416"/>
                <a:gd name="T9" fmla="*/ 261 h 687"/>
                <a:gd name="T10" fmla="*/ 53 w 416"/>
                <a:gd name="T11" fmla="*/ 263 h 687"/>
                <a:gd name="T12" fmla="*/ 70 w 416"/>
                <a:gd name="T13" fmla="*/ 261 h 687"/>
                <a:gd name="T14" fmla="*/ 59 w 416"/>
                <a:gd name="T15" fmla="*/ 261 h 687"/>
                <a:gd name="T16" fmla="*/ 40 w 416"/>
                <a:gd name="T17" fmla="*/ 268 h 687"/>
                <a:gd name="T18" fmla="*/ 9 w 416"/>
                <a:gd name="T19" fmla="*/ 311 h 687"/>
                <a:gd name="T20" fmla="*/ 5 w 416"/>
                <a:gd name="T21" fmla="*/ 378 h 687"/>
                <a:gd name="T22" fmla="*/ 15 w 416"/>
                <a:gd name="T23" fmla="*/ 456 h 687"/>
                <a:gd name="T24" fmla="*/ 5 w 416"/>
                <a:gd name="T25" fmla="*/ 520 h 687"/>
                <a:gd name="T26" fmla="*/ 2 w 416"/>
                <a:gd name="T27" fmla="*/ 606 h 687"/>
                <a:gd name="T28" fmla="*/ 38 w 416"/>
                <a:gd name="T29" fmla="*/ 650 h 687"/>
                <a:gd name="T30" fmla="*/ 67 w 416"/>
                <a:gd name="T31" fmla="*/ 664 h 687"/>
                <a:gd name="T32" fmla="*/ 93 w 416"/>
                <a:gd name="T33" fmla="*/ 673 h 687"/>
                <a:gd name="T34" fmla="*/ 120 w 416"/>
                <a:gd name="T35" fmla="*/ 675 h 687"/>
                <a:gd name="T36" fmla="*/ 141 w 416"/>
                <a:gd name="T37" fmla="*/ 668 h 687"/>
                <a:gd name="T38" fmla="*/ 128 w 416"/>
                <a:gd name="T39" fmla="*/ 645 h 687"/>
                <a:gd name="T40" fmla="*/ 145 w 416"/>
                <a:gd name="T41" fmla="*/ 621 h 687"/>
                <a:gd name="T42" fmla="*/ 130 w 416"/>
                <a:gd name="T43" fmla="*/ 637 h 687"/>
                <a:gd name="T44" fmla="*/ 149 w 416"/>
                <a:gd name="T45" fmla="*/ 675 h 687"/>
                <a:gd name="T46" fmla="*/ 177 w 416"/>
                <a:gd name="T47" fmla="*/ 687 h 687"/>
                <a:gd name="T48" fmla="*/ 210 w 416"/>
                <a:gd name="T49" fmla="*/ 687 h 687"/>
                <a:gd name="T50" fmla="*/ 239 w 416"/>
                <a:gd name="T51" fmla="*/ 681 h 687"/>
                <a:gd name="T52" fmla="*/ 258 w 416"/>
                <a:gd name="T53" fmla="*/ 675 h 687"/>
                <a:gd name="T54" fmla="*/ 288 w 416"/>
                <a:gd name="T55" fmla="*/ 671 h 687"/>
                <a:gd name="T56" fmla="*/ 326 w 416"/>
                <a:gd name="T57" fmla="*/ 658 h 687"/>
                <a:gd name="T58" fmla="*/ 353 w 416"/>
                <a:gd name="T59" fmla="*/ 629 h 687"/>
                <a:gd name="T60" fmla="*/ 353 w 416"/>
                <a:gd name="T61" fmla="*/ 562 h 687"/>
                <a:gd name="T62" fmla="*/ 349 w 416"/>
                <a:gd name="T63" fmla="*/ 466 h 687"/>
                <a:gd name="T64" fmla="*/ 374 w 416"/>
                <a:gd name="T65" fmla="*/ 407 h 687"/>
                <a:gd name="T66" fmla="*/ 395 w 416"/>
                <a:gd name="T67" fmla="*/ 316 h 687"/>
                <a:gd name="T68" fmla="*/ 388 w 416"/>
                <a:gd name="T69" fmla="*/ 255 h 687"/>
                <a:gd name="T70" fmla="*/ 365 w 416"/>
                <a:gd name="T71" fmla="*/ 230 h 687"/>
                <a:gd name="T72" fmla="*/ 346 w 416"/>
                <a:gd name="T73" fmla="*/ 238 h 687"/>
                <a:gd name="T74" fmla="*/ 365 w 416"/>
                <a:gd name="T75" fmla="*/ 230 h 687"/>
                <a:gd name="T76" fmla="*/ 393 w 416"/>
                <a:gd name="T77" fmla="*/ 267 h 687"/>
                <a:gd name="T78" fmla="*/ 395 w 416"/>
                <a:gd name="T79" fmla="*/ 240 h 687"/>
                <a:gd name="T80" fmla="*/ 403 w 416"/>
                <a:gd name="T81" fmla="*/ 207 h 687"/>
                <a:gd name="T82" fmla="*/ 412 w 416"/>
                <a:gd name="T83" fmla="*/ 173 h 687"/>
                <a:gd name="T84" fmla="*/ 382 w 416"/>
                <a:gd name="T85" fmla="*/ 165 h 687"/>
                <a:gd name="T86" fmla="*/ 376 w 416"/>
                <a:gd name="T87" fmla="*/ 167 h 687"/>
                <a:gd name="T88" fmla="*/ 361 w 416"/>
                <a:gd name="T89" fmla="*/ 128 h 687"/>
                <a:gd name="T90" fmla="*/ 330 w 416"/>
                <a:gd name="T91" fmla="*/ 67 h 687"/>
                <a:gd name="T92" fmla="*/ 290 w 416"/>
                <a:gd name="T93" fmla="*/ 13 h 687"/>
                <a:gd name="T94" fmla="*/ 246 w 416"/>
                <a:gd name="T95" fmla="*/ 2 h 687"/>
                <a:gd name="T96" fmla="*/ 193 w 416"/>
                <a:gd name="T97" fmla="*/ 32 h 687"/>
                <a:gd name="T98" fmla="*/ 137 w 416"/>
                <a:gd name="T99" fmla="*/ 86 h 687"/>
                <a:gd name="T100" fmla="*/ 91 w 416"/>
                <a:gd name="T101" fmla="*/ 144 h 6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687"/>
                <a:gd name="T155" fmla="*/ 416 w 416"/>
                <a:gd name="T156" fmla="*/ 687 h 6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687">
                  <a:moveTo>
                    <a:pt x="70" y="180"/>
                  </a:moveTo>
                  <a:lnTo>
                    <a:pt x="68" y="180"/>
                  </a:lnTo>
                  <a:lnTo>
                    <a:pt x="65" y="178"/>
                  </a:lnTo>
                  <a:lnTo>
                    <a:pt x="59" y="176"/>
                  </a:lnTo>
                  <a:lnTo>
                    <a:pt x="53" y="174"/>
                  </a:lnTo>
                  <a:lnTo>
                    <a:pt x="46" y="174"/>
                  </a:lnTo>
                  <a:lnTo>
                    <a:pt x="40" y="176"/>
                  </a:lnTo>
                  <a:lnTo>
                    <a:pt x="36" y="180"/>
                  </a:lnTo>
                  <a:lnTo>
                    <a:pt x="34" y="188"/>
                  </a:lnTo>
                  <a:lnTo>
                    <a:pt x="36" y="197"/>
                  </a:lnTo>
                  <a:lnTo>
                    <a:pt x="38" y="203"/>
                  </a:lnTo>
                  <a:lnTo>
                    <a:pt x="42" y="207"/>
                  </a:lnTo>
                  <a:lnTo>
                    <a:pt x="46" y="211"/>
                  </a:lnTo>
                  <a:lnTo>
                    <a:pt x="49" y="215"/>
                  </a:lnTo>
                  <a:lnTo>
                    <a:pt x="51" y="219"/>
                  </a:lnTo>
                  <a:lnTo>
                    <a:pt x="51" y="222"/>
                  </a:lnTo>
                  <a:lnTo>
                    <a:pt x="51" y="228"/>
                  </a:lnTo>
                  <a:lnTo>
                    <a:pt x="46" y="242"/>
                  </a:lnTo>
                  <a:lnTo>
                    <a:pt x="46" y="253"/>
                  </a:lnTo>
                  <a:lnTo>
                    <a:pt x="46" y="261"/>
                  </a:lnTo>
                  <a:lnTo>
                    <a:pt x="46" y="265"/>
                  </a:lnTo>
                  <a:lnTo>
                    <a:pt x="47" y="265"/>
                  </a:lnTo>
                  <a:lnTo>
                    <a:pt x="49" y="263"/>
                  </a:lnTo>
                  <a:lnTo>
                    <a:pt x="53" y="263"/>
                  </a:lnTo>
                  <a:lnTo>
                    <a:pt x="55" y="261"/>
                  </a:lnTo>
                  <a:lnTo>
                    <a:pt x="61" y="261"/>
                  </a:lnTo>
                  <a:lnTo>
                    <a:pt x="65" y="261"/>
                  </a:lnTo>
                  <a:lnTo>
                    <a:pt x="70" y="261"/>
                  </a:lnTo>
                  <a:lnTo>
                    <a:pt x="68" y="261"/>
                  </a:lnTo>
                  <a:lnTo>
                    <a:pt x="67" y="261"/>
                  </a:lnTo>
                  <a:lnTo>
                    <a:pt x="63" y="261"/>
                  </a:lnTo>
                  <a:lnTo>
                    <a:pt x="59" y="261"/>
                  </a:lnTo>
                  <a:lnTo>
                    <a:pt x="55" y="263"/>
                  </a:lnTo>
                  <a:lnTo>
                    <a:pt x="51" y="263"/>
                  </a:lnTo>
                  <a:lnTo>
                    <a:pt x="46" y="265"/>
                  </a:lnTo>
                  <a:lnTo>
                    <a:pt x="40" y="268"/>
                  </a:lnTo>
                  <a:lnTo>
                    <a:pt x="32" y="274"/>
                  </a:lnTo>
                  <a:lnTo>
                    <a:pt x="25" y="284"/>
                  </a:lnTo>
                  <a:lnTo>
                    <a:pt x="17" y="295"/>
                  </a:lnTo>
                  <a:lnTo>
                    <a:pt x="9" y="311"/>
                  </a:lnTo>
                  <a:lnTo>
                    <a:pt x="5" y="326"/>
                  </a:lnTo>
                  <a:lnTo>
                    <a:pt x="2" y="341"/>
                  </a:lnTo>
                  <a:lnTo>
                    <a:pt x="4" y="361"/>
                  </a:lnTo>
                  <a:lnTo>
                    <a:pt x="5" y="378"/>
                  </a:lnTo>
                  <a:lnTo>
                    <a:pt x="9" y="399"/>
                  </a:lnTo>
                  <a:lnTo>
                    <a:pt x="11" y="418"/>
                  </a:lnTo>
                  <a:lnTo>
                    <a:pt x="15" y="437"/>
                  </a:lnTo>
                  <a:lnTo>
                    <a:pt x="15" y="456"/>
                  </a:lnTo>
                  <a:lnTo>
                    <a:pt x="17" y="474"/>
                  </a:lnTo>
                  <a:lnTo>
                    <a:pt x="15" y="489"/>
                  </a:lnTo>
                  <a:lnTo>
                    <a:pt x="11" y="504"/>
                  </a:lnTo>
                  <a:lnTo>
                    <a:pt x="5" y="520"/>
                  </a:lnTo>
                  <a:lnTo>
                    <a:pt x="4" y="539"/>
                  </a:lnTo>
                  <a:lnTo>
                    <a:pt x="0" y="562"/>
                  </a:lnTo>
                  <a:lnTo>
                    <a:pt x="0" y="583"/>
                  </a:lnTo>
                  <a:lnTo>
                    <a:pt x="2" y="606"/>
                  </a:lnTo>
                  <a:lnTo>
                    <a:pt x="7" y="623"/>
                  </a:lnTo>
                  <a:lnTo>
                    <a:pt x="17" y="639"/>
                  </a:lnTo>
                  <a:lnTo>
                    <a:pt x="30" y="648"/>
                  </a:lnTo>
                  <a:lnTo>
                    <a:pt x="38" y="650"/>
                  </a:lnTo>
                  <a:lnTo>
                    <a:pt x="46" y="654"/>
                  </a:lnTo>
                  <a:lnTo>
                    <a:pt x="53" y="658"/>
                  </a:lnTo>
                  <a:lnTo>
                    <a:pt x="61" y="660"/>
                  </a:lnTo>
                  <a:lnTo>
                    <a:pt x="67" y="664"/>
                  </a:lnTo>
                  <a:lnTo>
                    <a:pt x="74" y="668"/>
                  </a:lnTo>
                  <a:lnTo>
                    <a:pt x="80" y="669"/>
                  </a:lnTo>
                  <a:lnTo>
                    <a:pt x="86" y="671"/>
                  </a:lnTo>
                  <a:lnTo>
                    <a:pt x="93" y="673"/>
                  </a:lnTo>
                  <a:lnTo>
                    <a:pt x="99" y="675"/>
                  </a:lnTo>
                  <a:lnTo>
                    <a:pt x="107" y="675"/>
                  </a:lnTo>
                  <a:lnTo>
                    <a:pt x="112" y="675"/>
                  </a:lnTo>
                  <a:lnTo>
                    <a:pt x="120" y="675"/>
                  </a:lnTo>
                  <a:lnTo>
                    <a:pt x="126" y="673"/>
                  </a:lnTo>
                  <a:lnTo>
                    <a:pt x="133" y="671"/>
                  </a:lnTo>
                  <a:lnTo>
                    <a:pt x="143" y="668"/>
                  </a:lnTo>
                  <a:lnTo>
                    <a:pt x="141" y="668"/>
                  </a:lnTo>
                  <a:lnTo>
                    <a:pt x="137" y="664"/>
                  </a:lnTo>
                  <a:lnTo>
                    <a:pt x="133" y="658"/>
                  </a:lnTo>
                  <a:lnTo>
                    <a:pt x="130" y="652"/>
                  </a:lnTo>
                  <a:lnTo>
                    <a:pt x="128" y="645"/>
                  </a:lnTo>
                  <a:lnTo>
                    <a:pt x="128" y="637"/>
                  </a:lnTo>
                  <a:lnTo>
                    <a:pt x="135" y="629"/>
                  </a:lnTo>
                  <a:lnTo>
                    <a:pt x="147" y="620"/>
                  </a:lnTo>
                  <a:lnTo>
                    <a:pt x="145" y="621"/>
                  </a:lnTo>
                  <a:lnTo>
                    <a:pt x="141" y="623"/>
                  </a:lnTo>
                  <a:lnTo>
                    <a:pt x="137" y="625"/>
                  </a:lnTo>
                  <a:lnTo>
                    <a:pt x="132" y="631"/>
                  </a:lnTo>
                  <a:lnTo>
                    <a:pt x="130" y="637"/>
                  </a:lnTo>
                  <a:lnTo>
                    <a:pt x="130" y="646"/>
                  </a:lnTo>
                  <a:lnTo>
                    <a:pt x="133" y="656"/>
                  </a:lnTo>
                  <a:lnTo>
                    <a:pt x="143" y="668"/>
                  </a:lnTo>
                  <a:lnTo>
                    <a:pt x="149" y="675"/>
                  </a:lnTo>
                  <a:lnTo>
                    <a:pt x="154" y="679"/>
                  </a:lnTo>
                  <a:lnTo>
                    <a:pt x="162" y="683"/>
                  </a:lnTo>
                  <a:lnTo>
                    <a:pt x="170" y="685"/>
                  </a:lnTo>
                  <a:lnTo>
                    <a:pt x="177" y="687"/>
                  </a:lnTo>
                  <a:lnTo>
                    <a:pt x="187" y="687"/>
                  </a:lnTo>
                  <a:lnTo>
                    <a:pt x="195" y="687"/>
                  </a:lnTo>
                  <a:lnTo>
                    <a:pt x="202" y="687"/>
                  </a:lnTo>
                  <a:lnTo>
                    <a:pt x="210" y="687"/>
                  </a:lnTo>
                  <a:lnTo>
                    <a:pt x="218" y="685"/>
                  </a:lnTo>
                  <a:lnTo>
                    <a:pt x="225" y="683"/>
                  </a:lnTo>
                  <a:lnTo>
                    <a:pt x="233" y="681"/>
                  </a:lnTo>
                  <a:lnTo>
                    <a:pt x="239" y="681"/>
                  </a:lnTo>
                  <a:lnTo>
                    <a:pt x="244" y="679"/>
                  </a:lnTo>
                  <a:lnTo>
                    <a:pt x="250" y="677"/>
                  </a:lnTo>
                  <a:lnTo>
                    <a:pt x="254" y="675"/>
                  </a:lnTo>
                  <a:lnTo>
                    <a:pt x="258" y="675"/>
                  </a:lnTo>
                  <a:lnTo>
                    <a:pt x="263" y="675"/>
                  </a:lnTo>
                  <a:lnTo>
                    <a:pt x="271" y="673"/>
                  </a:lnTo>
                  <a:lnTo>
                    <a:pt x="281" y="673"/>
                  </a:lnTo>
                  <a:lnTo>
                    <a:pt x="288" y="671"/>
                  </a:lnTo>
                  <a:lnTo>
                    <a:pt x="298" y="669"/>
                  </a:lnTo>
                  <a:lnTo>
                    <a:pt x="307" y="666"/>
                  </a:lnTo>
                  <a:lnTo>
                    <a:pt x="317" y="662"/>
                  </a:lnTo>
                  <a:lnTo>
                    <a:pt x="326" y="658"/>
                  </a:lnTo>
                  <a:lnTo>
                    <a:pt x="334" y="652"/>
                  </a:lnTo>
                  <a:lnTo>
                    <a:pt x="342" y="646"/>
                  </a:lnTo>
                  <a:lnTo>
                    <a:pt x="349" y="639"/>
                  </a:lnTo>
                  <a:lnTo>
                    <a:pt x="353" y="629"/>
                  </a:lnTo>
                  <a:lnTo>
                    <a:pt x="357" y="618"/>
                  </a:lnTo>
                  <a:lnTo>
                    <a:pt x="359" y="606"/>
                  </a:lnTo>
                  <a:lnTo>
                    <a:pt x="357" y="593"/>
                  </a:lnTo>
                  <a:lnTo>
                    <a:pt x="353" y="562"/>
                  </a:lnTo>
                  <a:lnTo>
                    <a:pt x="349" y="535"/>
                  </a:lnTo>
                  <a:lnTo>
                    <a:pt x="348" y="510"/>
                  </a:lnTo>
                  <a:lnTo>
                    <a:pt x="348" y="487"/>
                  </a:lnTo>
                  <a:lnTo>
                    <a:pt x="349" y="466"/>
                  </a:lnTo>
                  <a:lnTo>
                    <a:pt x="351" y="447"/>
                  </a:lnTo>
                  <a:lnTo>
                    <a:pt x="357" y="433"/>
                  </a:lnTo>
                  <a:lnTo>
                    <a:pt x="365" y="420"/>
                  </a:lnTo>
                  <a:lnTo>
                    <a:pt x="374" y="407"/>
                  </a:lnTo>
                  <a:lnTo>
                    <a:pt x="382" y="387"/>
                  </a:lnTo>
                  <a:lnTo>
                    <a:pt x="388" y="364"/>
                  </a:lnTo>
                  <a:lnTo>
                    <a:pt x="393" y="341"/>
                  </a:lnTo>
                  <a:lnTo>
                    <a:pt x="395" y="316"/>
                  </a:lnTo>
                  <a:lnTo>
                    <a:pt x="397" y="295"/>
                  </a:lnTo>
                  <a:lnTo>
                    <a:pt x="397" y="276"/>
                  </a:lnTo>
                  <a:lnTo>
                    <a:pt x="393" y="265"/>
                  </a:lnTo>
                  <a:lnTo>
                    <a:pt x="388" y="255"/>
                  </a:lnTo>
                  <a:lnTo>
                    <a:pt x="384" y="247"/>
                  </a:lnTo>
                  <a:lnTo>
                    <a:pt x="378" y="240"/>
                  </a:lnTo>
                  <a:lnTo>
                    <a:pt x="372" y="234"/>
                  </a:lnTo>
                  <a:lnTo>
                    <a:pt x="365" y="230"/>
                  </a:lnTo>
                  <a:lnTo>
                    <a:pt x="359" y="228"/>
                  </a:lnTo>
                  <a:lnTo>
                    <a:pt x="351" y="232"/>
                  </a:lnTo>
                  <a:lnTo>
                    <a:pt x="346" y="240"/>
                  </a:lnTo>
                  <a:lnTo>
                    <a:pt x="346" y="238"/>
                  </a:lnTo>
                  <a:lnTo>
                    <a:pt x="348" y="236"/>
                  </a:lnTo>
                  <a:lnTo>
                    <a:pt x="351" y="232"/>
                  </a:lnTo>
                  <a:lnTo>
                    <a:pt x="357" y="228"/>
                  </a:lnTo>
                  <a:lnTo>
                    <a:pt x="365" y="230"/>
                  </a:lnTo>
                  <a:lnTo>
                    <a:pt x="372" y="234"/>
                  </a:lnTo>
                  <a:lnTo>
                    <a:pt x="382" y="245"/>
                  </a:lnTo>
                  <a:lnTo>
                    <a:pt x="393" y="265"/>
                  </a:lnTo>
                  <a:lnTo>
                    <a:pt x="393" y="267"/>
                  </a:lnTo>
                  <a:lnTo>
                    <a:pt x="393" y="265"/>
                  </a:lnTo>
                  <a:lnTo>
                    <a:pt x="393" y="261"/>
                  </a:lnTo>
                  <a:lnTo>
                    <a:pt x="395" y="251"/>
                  </a:lnTo>
                  <a:lnTo>
                    <a:pt x="395" y="240"/>
                  </a:lnTo>
                  <a:lnTo>
                    <a:pt x="393" y="228"/>
                  </a:lnTo>
                  <a:lnTo>
                    <a:pt x="393" y="222"/>
                  </a:lnTo>
                  <a:lnTo>
                    <a:pt x="397" y="215"/>
                  </a:lnTo>
                  <a:lnTo>
                    <a:pt x="403" y="207"/>
                  </a:lnTo>
                  <a:lnTo>
                    <a:pt x="409" y="197"/>
                  </a:lnTo>
                  <a:lnTo>
                    <a:pt x="414" y="188"/>
                  </a:lnTo>
                  <a:lnTo>
                    <a:pt x="416" y="180"/>
                  </a:lnTo>
                  <a:lnTo>
                    <a:pt x="412" y="173"/>
                  </a:lnTo>
                  <a:lnTo>
                    <a:pt x="405" y="169"/>
                  </a:lnTo>
                  <a:lnTo>
                    <a:pt x="395" y="167"/>
                  </a:lnTo>
                  <a:lnTo>
                    <a:pt x="388" y="165"/>
                  </a:lnTo>
                  <a:lnTo>
                    <a:pt x="382" y="165"/>
                  </a:lnTo>
                  <a:lnTo>
                    <a:pt x="378" y="165"/>
                  </a:lnTo>
                  <a:lnTo>
                    <a:pt x="378" y="167"/>
                  </a:lnTo>
                  <a:lnTo>
                    <a:pt x="378" y="169"/>
                  </a:lnTo>
                  <a:lnTo>
                    <a:pt x="376" y="167"/>
                  </a:lnTo>
                  <a:lnTo>
                    <a:pt x="374" y="161"/>
                  </a:lnTo>
                  <a:lnTo>
                    <a:pt x="370" y="151"/>
                  </a:lnTo>
                  <a:lnTo>
                    <a:pt x="367" y="142"/>
                  </a:lnTo>
                  <a:lnTo>
                    <a:pt x="361" y="128"/>
                  </a:lnTo>
                  <a:lnTo>
                    <a:pt x="355" y="115"/>
                  </a:lnTo>
                  <a:lnTo>
                    <a:pt x="348" y="100"/>
                  </a:lnTo>
                  <a:lnTo>
                    <a:pt x="338" y="82"/>
                  </a:lnTo>
                  <a:lnTo>
                    <a:pt x="330" y="67"/>
                  </a:lnTo>
                  <a:lnTo>
                    <a:pt x="321" y="52"/>
                  </a:lnTo>
                  <a:lnTo>
                    <a:pt x="309" y="38"/>
                  </a:lnTo>
                  <a:lnTo>
                    <a:pt x="300" y="25"/>
                  </a:lnTo>
                  <a:lnTo>
                    <a:pt x="290" y="13"/>
                  </a:lnTo>
                  <a:lnTo>
                    <a:pt x="279" y="7"/>
                  </a:lnTo>
                  <a:lnTo>
                    <a:pt x="267" y="2"/>
                  </a:lnTo>
                  <a:lnTo>
                    <a:pt x="258" y="0"/>
                  </a:lnTo>
                  <a:lnTo>
                    <a:pt x="246" y="2"/>
                  </a:lnTo>
                  <a:lnTo>
                    <a:pt x="235" y="7"/>
                  </a:lnTo>
                  <a:lnTo>
                    <a:pt x="221" y="13"/>
                  </a:lnTo>
                  <a:lnTo>
                    <a:pt x="208" y="23"/>
                  </a:lnTo>
                  <a:lnTo>
                    <a:pt x="193" y="32"/>
                  </a:lnTo>
                  <a:lnTo>
                    <a:pt x="179" y="44"/>
                  </a:lnTo>
                  <a:lnTo>
                    <a:pt x="164" y="57"/>
                  </a:lnTo>
                  <a:lnTo>
                    <a:pt x="151" y="71"/>
                  </a:lnTo>
                  <a:lnTo>
                    <a:pt x="137" y="86"/>
                  </a:lnTo>
                  <a:lnTo>
                    <a:pt x="124" y="100"/>
                  </a:lnTo>
                  <a:lnTo>
                    <a:pt x="112" y="115"/>
                  </a:lnTo>
                  <a:lnTo>
                    <a:pt x="101" y="128"/>
                  </a:lnTo>
                  <a:lnTo>
                    <a:pt x="91" y="144"/>
                  </a:lnTo>
                  <a:lnTo>
                    <a:pt x="82" y="157"/>
                  </a:lnTo>
                  <a:lnTo>
                    <a:pt x="74" y="169"/>
                  </a:lnTo>
                  <a:lnTo>
                    <a:pt x="70" y="18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1" name="Freeform 22"/>
            <p:cNvSpPr>
              <a:spLocks/>
            </p:cNvSpPr>
            <p:nvPr/>
          </p:nvSpPr>
          <p:spPr bwMode="auto">
            <a:xfrm>
              <a:off x="2681" y="2874"/>
              <a:ext cx="145" cy="376"/>
            </a:xfrm>
            <a:custGeom>
              <a:avLst/>
              <a:gdLst>
                <a:gd name="T0" fmla="*/ 63 w 145"/>
                <a:gd name="T1" fmla="*/ 2 h 376"/>
                <a:gd name="T2" fmla="*/ 53 w 145"/>
                <a:gd name="T3" fmla="*/ 15 h 376"/>
                <a:gd name="T4" fmla="*/ 45 w 145"/>
                <a:gd name="T5" fmla="*/ 33 h 376"/>
                <a:gd name="T6" fmla="*/ 47 w 145"/>
                <a:gd name="T7" fmla="*/ 48 h 376"/>
                <a:gd name="T8" fmla="*/ 65 w 145"/>
                <a:gd name="T9" fmla="*/ 56 h 376"/>
                <a:gd name="T10" fmla="*/ 76 w 145"/>
                <a:gd name="T11" fmla="*/ 59 h 376"/>
                <a:gd name="T12" fmla="*/ 78 w 145"/>
                <a:gd name="T13" fmla="*/ 67 h 376"/>
                <a:gd name="T14" fmla="*/ 72 w 145"/>
                <a:gd name="T15" fmla="*/ 75 h 376"/>
                <a:gd name="T16" fmla="*/ 61 w 145"/>
                <a:gd name="T17" fmla="*/ 86 h 376"/>
                <a:gd name="T18" fmla="*/ 49 w 145"/>
                <a:gd name="T19" fmla="*/ 102 h 376"/>
                <a:gd name="T20" fmla="*/ 40 w 145"/>
                <a:gd name="T21" fmla="*/ 117 h 376"/>
                <a:gd name="T22" fmla="*/ 38 w 145"/>
                <a:gd name="T23" fmla="*/ 132 h 376"/>
                <a:gd name="T24" fmla="*/ 40 w 145"/>
                <a:gd name="T25" fmla="*/ 152 h 376"/>
                <a:gd name="T26" fmla="*/ 30 w 145"/>
                <a:gd name="T27" fmla="*/ 192 h 376"/>
                <a:gd name="T28" fmla="*/ 15 w 145"/>
                <a:gd name="T29" fmla="*/ 238 h 376"/>
                <a:gd name="T30" fmla="*/ 2 w 145"/>
                <a:gd name="T31" fmla="*/ 270 h 376"/>
                <a:gd name="T32" fmla="*/ 2 w 145"/>
                <a:gd name="T33" fmla="*/ 278 h 376"/>
                <a:gd name="T34" fmla="*/ 17 w 145"/>
                <a:gd name="T35" fmla="*/ 294 h 376"/>
                <a:gd name="T36" fmla="*/ 38 w 145"/>
                <a:gd name="T37" fmla="*/ 320 h 376"/>
                <a:gd name="T38" fmla="*/ 51 w 145"/>
                <a:gd name="T39" fmla="*/ 357 h 376"/>
                <a:gd name="T40" fmla="*/ 107 w 145"/>
                <a:gd name="T41" fmla="*/ 320 h 376"/>
                <a:gd name="T42" fmla="*/ 103 w 145"/>
                <a:gd name="T43" fmla="*/ 286 h 376"/>
                <a:gd name="T44" fmla="*/ 103 w 145"/>
                <a:gd name="T45" fmla="*/ 240 h 376"/>
                <a:gd name="T46" fmla="*/ 110 w 145"/>
                <a:gd name="T47" fmla="*/ 217 h 376"/>
                <a:gd name="T48" fmla="*/ 122 w 145"/>
                <a:gd name="T49" fmla="*/ 178 h 376"/>
                <a:gd name="T50" fmla="*/ 128 w 145"/>
                <a:gd name="T51" fmla="*/ 144 h 376"/>
                <a:gd name="T52" fmla="*/ 120 w 145"/>
                <a:gd name="T53" fmla="*/ 129 h 376"/>
                <a:gd name="T54" fmla="*/ 116 w 145"/>
                <a:gd name="T55" fmla="*/ 117 h 376"/>
                <a:gd name="T56" fmla="*/ 131 w 145"/>
                <a:gd name="T57" fmla="*/ 92 h 376"/>
                <a:gd name="T58" fmla="*/ 145 w 145"/>
                <a:gd name="T59" fmla="*/ 67 h 376"/>
                <a:gd name="T60" fmla="*/ 139 w 145"/>
                <a:gd name="T61" fmla="*/ 52 h 376"/>
                <a:gd name="T62" fmla="*/ 114 w 145"/>
                <a:gd name="T63" fmla="*/ 48 h 376"/>
                <a:gd name="T64" fmla="*/ 88 w 145"/>
                <a:gd name="T65" fmla="*/ 50 h 376"/>
                <a:gd name="T66" fmla="*/ 65 w 145"/>
                <a:gd name="T67" fmla="*/ 50 h 376"/>
                <a:gd name="T68" fmla="*/ 55 w 145"/>
                <a:gd name="T69" fmla="*/ 52 h 376"/>
                <a:gd name="T70" fmla="*/ 63 w 145"/>
                <a:gd name="T71" fmla="*/ 52 h 376"/>
                <a:gd name="T72" fmla="*/ 80 w 145"/>
                <a:gd name="T73" fmla="*/ 50 h 376"/>
                <a:gd name="T74" fmla="*/ 101 w 145"/>
                <a:gd name="T75" fmla="*/ 48 h 376"/>
                <a:gd name="T76" fmla="*/ 120 w 145"/>
                <a:gd name="T77" fmla="*/ 50 h 376"/>
                <a:gd name="T78" fmla="*/ 130 w 145"/>
                <a:gd name="T79" fmla="*/ 40 h 376"/>
                <a:gd name="T80" fmla="*/ 137 w 145"/>
                <a:gd name="T81" fmla="*/ 27 h 376"/>
                <a:gd name="T82" fmla="*/ 139 w 145"/>
                <a:gd name="T83" fmla="*/ 15 h 376"/>
                <a:gd name="T84" fmla="*/ 131 w 145"/>
                <a:gd name="T85" fmla="*/ 8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376"/>
                <a:gd name="T131" fmla="*/ 145 w 145"/>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376">
                  <a:moveTo>
                    <a:pt x="63" y="0"/>
                  </a:moveTo>
                  <a:lnTo>
                    <a:pt x="63" y="2"/>
                  </a:lnTo>
                  <a:lnTo>
                    <a:pt x="59" y="8"/>
                  </a:lnTo>
                  <a:lnTo>
                    <a:pt x="53" y="15"/>
                  </a:lnTo>
                  <a:lnTo>
                    <a:pt x="49" y="23"/>
                  </a:lnTo>
                  <a:lnTo>
                    <a:pt x="45" y="33"/>
                  </a:lnTo>
                  <a:lnTo>
                    <a:pt x="45" y="40"/>
                  </a:lnTo>
                  <a:lnTo>
                    <a:pt x="47" y="48"/>
                  </a:lnTo>
                  <a:lnTo>
                    <a:pt x="55" y="52"/>
                  </a:lnTo>
                  <a:lnTo>
                    <a:pt x="65" y="56"/>
                  </a:lnTo>
                  <a:lnTo>
                    <a:pt x="70" y="58"/>
                  </a:lnTo>
                  <a:lnTo>
                    <a:pt x="76" y="59"/>
                  </a:lnTo>
                  <a:lnTo>
                    <a:pt x="78" y="63"/>
                  </a:lnTo>
                  <a:lnTo>
                    <a:pt x="78" y="67"/>
                  </a:lnTo>
                  <a:lnTo>
                    <a:pt x="76" y="69"/>
                  </a:lnTo>
                  <a:lnTo>
                    <a:pt x="72" y="75"/>
                  </a:lnTo>
                  <a:lnTo>
                    <a:pt x="68" y="81"/>
                  </a:lnTo>
                  <a:lnTo>
                    <a:pt x="61" y="86"/>
                  </a:lnTo>
                  <a:lnTo>
                    <a:pt x="55" y="94"/>
                  </a:lnTo>
                  <a:lnTo>
                    <a:pt x="49" y="102"/>
                  </a:lnTo>
                  <a:lnTo>
                    <a:pt x="45" y="107"/>
                  </a:lnTo>
                  <a:lnTo>
                    <a:pt x="40" y="117"/>
                  </a:lnTo>
                  <a:lnTo>
                    <a:pt x="38" y="125"/>
                  </a:lnTo>
                  <a:lnTo>
                    <a:pt x="38" y="132"/>
                  </a:lnTo>
                  <a:lnTo>
                    <a:pt x="40" y="140"/>
                  </a:lnTo>
                  <a:lnTo>
                    <a:pt x="40" y="152"/>
                  </a:lnTo>
                  <a:lnTo>
                    <a:pt x="36" y="171"/>
                  </a:lnTo>
                  <a:lnTo>
                    <a:pt x="30" y="192"/>
                  </a:lnTo>
                  <a:lnTo>
                    <a:pt x="23" y="215"/>
                  </a:lnTo>
                  <a:lnTo>
                    <a:pt x="15" y="238"/>
                  </a:lnTo>
                  <a:lnTo>
                    <a:pt x="7" y="257"/>
                  </a:lnTo>
                  <a:lnTo>
                    <a:pt x="2" y="270"/>
                  </a:lnTo>
                  <a:lnTo>
                    <a:pt x="0" y="276"/>
                  </a:lnTo>
                  <a:lnTo>
                    <a:pt x="2" y="278"/>
                  </a:lnTo>
                  <a:lnTo>
                    <a:pt x="9" y="284"/>
                  </a:lnTo>
                  <a:lnTo>
                    <a:pt x="17" y="294"/>
                  </a:lnTo>
                  <a:lnTo>
                    <a:pt x="28" y="307"/>
                  </a:lnTo>
                  <a:lnTo>
                    <a:pt x="38" y="320"/>
                  </a:lnTo>
                  <a:lnTo>
                    <a:pt x="45" y="338"/>
                  </a:lnTo>
                  <a:lnTo>
                    <a:pt x="51" y="357"/>
                  </a:lnTo>
                  <a:lnTo>
                    <a:pt x="51" y="376"/>
                  </a:lnTo>
                  <a:lnTo>
                    <a:pt x="107" y="320"/>
                  </a:lnTo>
                  <a:lnTo>
                    <a:pt x="107" y="309"/>
                  </a:lnTo>
                  <a:lnTo>
                    <a:pt x="103" y="286"/>
                  </a:lnTo>
                  <a:lnTo>
                    <a:pt x="103" y="259"/>
                  </a:lnTo>
                  <a:lnTo>
                    <a:pt x="103" y="240"/>
                  </a:lnTo>
                  <a:lnTo>
                    <a:pt x="107" y="230"/>
                  </a:lnTo>
                  <a:lnTo>
                    <a:pt x="110" y="217"/>
                  </a:lnTo>
                  <a:lnTo>
                    <a:pt x="116" y="198"/>
                  </a:lnTo>
                  <a:lnTo>
                    <a:pt x="122" y="178"/>
                  </a:lnTo>
                  <a:lnTo>
                    <a:pt x="126" y="159"/>
                  </a:lnTo>
                  <a:lnTo>
                    <a:pt x="128" y="144"/>
                  </a:lnTo>
                  <a:lnTo>
                    <a:pt x="126" y="132"/>
                  </a:lnTo>
                  <a:lnTo>
                    <a:pt x="120" y="129"/>
                  </a:lnTo>
                  <a:lnTo>
                    <a:pt x="114" y="125"/>
                  </a:lnTo>
                  <a:lnTo>
                    <a:pt x="116" y="117"/>
                  </a:lnTo>
                  <a:lnTo>
                    <a:pt x="122" y="105"/>
                  </a:lnTo>
                  <a:lnTo>
                    <a:pt x="131" y="92"/>
                  </a:lnTo>
                  <a:lnTo>
                    <a:pt x="139" y="79"/>
                  </a:lnTo>
                  <a:lnTo>
                    <a:pt x="145" y="67"/>
                  </a:lnTo>
                  <a:lnTo>
                    <a:pt x="145" y="58"/>
                  </a:lnTo>
                  <a:lnTo>
                    <a:pt x="139" y="52"/>
                  </a:lnTo>
                  <a:lnTo>
                    <a:pt x="128" y="50"/>
                  </a:lnTo>
                  <a:lnTo>
                    <a:pt x="114" y="48"/>
                  </a:lnTo>
                  <a:lnTo>
                    <a:pt x="101" y="48"/>
                  </a:lnTo>
                  <a:lnTo>
                    <a:pt x="88" y="50"/>
                  </a:lnTo>
                  <a:lnTo>
                    <a:pt x="74" y="50"/>
                  </a:lnTo>
                  <a:lnTo>
                    <a:pt x="65" y="50"/>
                  </a:lnTo>
                  <a:lnTo>
                    <a:pt x="57" y="52"/>
                  </a:lnTo>
                  <a:lnTo>
                    <a:pt x="55" y="52"/>
                  </a:lnTo>
                  <a:lnTo>
                    <a:pt x="57" y="52"/>
                  </a:lnTo>
                  <a:lnTo>
                    <a:pt x="63" y="52"/>
                  </a:lnTo>
                  <a:lnTo>
                    <a:pt x="70" y="50"/>
                  </a:lnTo>
                  <a:lnTo>
                    <a:pt x="80" y="50"/>
                  </a:lnTo>
                  <a:lnTo>
                    <a:pt x="91" y="50"/>
                  </a:lnTo>
                  <a:lnTo>
                    <a:pt x="101" y="48"/>
                  </a:lnTo>
                  <a:lnTo>
                    <a:pt x="112" y="48"/>
                  </a:lnTo>
                  <a:lnTo>
                    <a:pt x="120" y="50"/>
                  </a:lnTo>
                  <a:lnTo>
                    <a:pt x="126" y="46"/>
                  </a:lnTo>
                  <a:lnTo>
                    <a:pt x="130" y="40"/>
                  </a:lnTo>
                  <a:lnTo>
                    <a:pt x="135" y="34"/>
                  </a:lnTo>
                  <a:lnTo>
                    <a:pt x="137" y="27"/>
                  </a:lnTo>
                  <a:lnTo>
                    <a:pt x="139" y="21"/>
                  </a:lnTo>
                  <a:lnTo>
                    <a:pt x="139" y="15"/>
                  </a:lnTo>
                  <a:lnTo>
                    <a:pt x="137" y="10"/>
                  </a:lnTo>
                  <a:lnTo>
                    <a:pt x="131" y="8"/>
                  </a:lnTo>
                  <a:lnTo>
                    <a:pt x="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22" name="Freeform 23"/>
            <p:cNvSpPr>
              <a:spLocks/>
            </p:cNvSpPr>
            <p:nvPr/>
          </p:nvSpPr>
          <p:spPr bwMode="auto">
            <a:xfrm>
              <a:off x="2681" y="2874"/>
              <a:ext cx="145" cy="376"/>
            </a:xfrm>
            <a:custGeom>
              <a:avLst/>
              <a:gdLst>
                <a:gd name="T0" fmla="*/ 63 w 145"/>
                <a:gd name="T1" fmla="*/ 2 h 376"/>
                <a:gd name="T2" fmla="*/ 53 w 145"/>
                <a:gd name="T3" fmla="*/ 15 h 376"/>
                <a:gd name="T4" fmla="*/ 45 w 145"/>
                <a:gd name="T5" fmla="*/ 33 h 376"/>
                <a:gd name="T6" fmla="*/ 47 w 145"/>
                <a:gd name="T7" fmla="*/ 48 h 376"/>
                <a:gd name="T8" fmla="*/ 65 w 145"/>
                <a:gd name="T9" fmla="*/ 56 h 376"/>
                <a:gd name="T10" fmla="*/ 76 w 145"/>
                <a:gd name="T11" fmla="*/ 59 h 376"/>
                <a:gd name="T12" fmla="*/ 78 w 145"/>
                <a:gd name="T13" fmla="*/ 67 h 376"/>
                <a:gd name="T14" fmla="*/ 72 w 145"/>
                <a:gd name="T15" fmla="*/ 75 h 376"/>
                <a:gd name="T16" fmla="*/ 61 w 145"/>
                <a:gd name="T17" fmla="*/ 86 h 376"/>
                <a:gd name="T18" fmla="*/ 49 w 145"/>
                <a:gd name="T19" fmla="*/ 102 h 376"/>
                <a:gd name="T20" fmla="*/ 40 w 145"/>
                <a:gd name="T21" fmla="*/ 117 h 376"/>
                <a:gd name="T22" fmla="*/ 38 w 145"/>
                <a:gd name="T23" fmla="*/ 132 h 376"/>
                <a:gd name="T24" fmla="*/ 40 w 145"/>
                <a:gd name="T25" fmla="*/ 152 h 376"/>
                <a:gd name="T26" fmla="*/ 30 w 145"/>
                <a:gd name="T27" fmla="*/ 192 h 376"/>
                <a:gd name="T28" fmla="*/ 15 w 145"/>
                <a:gd name="T29" fmla="*/ 238 h 376"/>
                <a:gd name="T30" fmla="*/ 2 w 145"/>
                <a:gd name="T31" fmla="*/ 270 h 376"/>
                <a:gd name="T32" fmla="*/ 2 w 145"/>
                <a:gd name="T33" fmla="*/ 278 h 376"/>
                <a:gd name="T34" fmla="*/ 17 w 145"/>
                <a:gd name="T35" fmla="*/ 294 h 376"/>
                <a:gd name="T36" fmla="*/ 38 w 145"/>
                <a:gd name="T37" fmla="*/ 320 h 376"/>
                <a:gd name="T38" fmla="*/ 51 w 145"/>
                <a:gd name="T39" fmla="*/ 357 h 376"/>
                <a:gd name="T40" fmla="*/ 107 w 145"/>
                <a:gd name="T41" fmla="*/ 320 h 376"/>
                <a:gd name="T42" fmla="*/ 103 w 145"/>
                <a:gd name="T43" fmla="*/ 286 h 376"/>
                <a:gd name="T44" fmla="*/ 103 w 145"/>
                <a:gd name="T45" fmla="*/ 240 h 376"/>
                <a:gd name="T46" fmla="*/ 110 w 145"/>
                <a:gd name="T47" fmla="*/ 217 h 376"/>
                <a:gd name="T48" fmla="*/ 122 w 145"/>
                <a:gd name="T49" fmla="*/ 178 h 376"/>
                <a:gd name="T50" fmla="*/ 128 w 145"/>
                <a:gd name="T51" fmla="*/ 144 h 376"/>
                <a:gd name="T52" fmla="*/ 120 w 145"/>
                <a:gd name="T53" fmla="*/ 129 h 376"/>
                <a:gd name="T54" fmla="*/ 116 w 145"/>
                <a:gd name="T55" fmla="*/ 117 h 376"/>
                <a:gd name="T56" fmla="*/ 131 w 145"/>
                <a:gd name="T57" fmla="*/ 92 h 376"/>
                <a:gd name="T58" fmla="*/ 145 w 145"/>
                <a:gd name="T59" fmla="*/ 67 h 376"/>
                <a:gd name="T60" fmla="*/ 139 w 145"/>
                <a:gd name="T61" fmla="*/ 52 h 376"/>
                <a:gd name="T62" fmla="*/ 114 w 145"/>
                <a:gd name="T63" fmla="*/ 48 h 376"/>
                <a:gd name="T64" fmla="*/ 88 w 145"/>
                <a:gd name="T65" fmla="*/ 50 h 376"/>
                <a:gd name="T66" fmla="*/ 65 w 145"/>
                <a:gd name="T67" fmla="*/ 50 h 376"/>
                <a:gd name="T68" fmla="*/ 55 w 145"/>
                <a:gd name="T69" fmla="*/ 52 h 376"/>
                <a:gd name="T70" fmla="*/ 63 w 145"/>
                <a:gd name="T71" fmla="*/ 52 h 376"/>
                <a:gd name="T72" fmla="*/ 80 w 145"/>
                <a:gd name="T73" fmla="*/ 50 h 376"/>
                <a:gd name="T74" fmla="*/ 101 w 145"/>
                <a:gd name="T75" fmla="*/ 48 h 376"/>
                <a:gd name="T76" fmla="*/ 120 w 145"/>
                <a:gd name="T77" fmla="*/ 50 h 376"/>
                <a:gd name="T78" fmla="*/ 130 w 145"/>
                <a:gd name="T79" fmla="*/ 40 h 376"/>
                <a:gd name="T80" fmla="*/ 137 w 145"/>
                <a:gd name="T81" fmla="*/ 27 h 376"/>
                <a:gd name="T82" fmla="*/ 139 w 145"/>
                <a:gd name="T83" fmla="*/ 15 h 376"/>
                <a:gd name="T84" fmla="*/ 131 w 145"/>
                <a:gd name="T85" fmla="*/ 8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376"/>
                <a:gd name="T131" fmla="*/ 145 w 145"/>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376">
                  <a:moveTo>
                    <a:pt x="63" y="0"/>
                  </a:moveTo>
                  <a:lnTo>
                    <a:pt x="63" y="2"/>
                  </a:lnTo>
                  <a:lnTo>
                    <a:pt x="59" y="8"/>
                  </a:lnTo>
                  <a:lnTo>
                    <a:pt x="53" y="15"/>
                  </a:lnTo>
                  <a:lnTo>
                    <a:pt x="49" y="23"/>
                  </a:lnTo>
                  <a:lnTo>
                    <a:pt x="45" y="33"/>
                  </a:lnTo>
                  <a:lnTo>
                    <a:pt x="45" y="40"/>
                  </a:lnTo>
                  <a:lnTo>
                    <a:pt x="47" y="48"/>
                  </a:lnTo>
                  <a:lnTo>
                    <a:pt x="55" y="52"/>
                  </a:lnTo>
                  <a:lnTo>
                    <a:pt x="65" y="56"/>
                  </a:lnTo>
                  <a:lnTo>
                    <a:pt x="70" y="58"/>
                  </a:lnTo>
                  <a:lnTo>
                    <a:pt x="76" y="59"/>
                  </a:lnTo>
                  <a:lnTo>
                    <a:pt x="78" y="63"/>
                  </a:lnTo>
                  <a:lnTo>
                    <a:pt x="78" y="67"/>
                  </a:lnTo>
                  <a:lnTo>
                    <a:pt x="76" y="69"/>
                  </a:lnTo>
                  <a:lnTo>
                    <a:pt x="72" y="75"/>
                  </a:lnTo>
                  <a:lnTo>
                    <a:pt x="68" y="81"/>
                  </a:lnTo>
                  <a:lnTo>
                    <a:pt x="61" y="86"/>
                  </a:lnTo>
                  <a:lnTo>
                    <a:pt x="55" y="94"/>
                  </a:lnTo>
                  <a:lnTo>
                    <a:pt x="49" y="102"/>
                  </a:lnTo>
                  <a:lnTo>
                    <a:pt x="45" y="107"/>
                  </a:lnTo>
                  <a:lnTo>
                    <a:pt x="40" y="117"/>
                  </a:lnTo>
                  <a:lnTo>
                    <a:pt x="38" y="125"/>
                  </a:lnTo>
                  <a:lnTo>
                    <a:pt x="38" y="132"/>
                  </a:lnTo>
                  <a:lnTo>
                    <a:pt x="40" y="140"/>
                  </a:lnTo>
                  <a:lnTo>
                    <a:pt x="40" y="152"/>
                  </a:lnTo>
                  <a:lnTo>
                    <a:pt x="36" y="171"/>
                  </a:lnTo>
                  <a:lnTo>
                    <a:pt x="30" y="192"/>
                  </a:lnTo>
                  <a:lnTo>
                    <a:pt x="23" y="215"/>
                  </a:lnTo>
                  <a:lnTo>
                    <a:pt x="15" y="238"/>
                  </a:lnTo>
                  <a:lnTo>
                    <a:pt x="7" y="257"/>
                  </a:lnTo>
                  <a:lnTo>
                    <a:pt x="2" y="270"/>
                  </a:lnTo>
                  <a:lnTo>
                    <a:pt x="0" y="276"/>
                  </a:lnTo>
                  <a:lnTo>
                    <a:pt x="2" y="278"/>
                  </a:lnTo>
                  <a:lnTo>
                    <a:pt x="9" y="284"/>
                  </a:lnTo>
                  <a:lnTo>
                    <a:pt x="17" y="294"/>
                  </a:lnTo>
                  <a:lnTo>
                    <a:pt x="28" y="307"/>
                  </a:lnTo>
                  <a:lnTo>
                    <a:pt x="38" y="320"/>
                  </a:lnTo>
                  <a:lnTo>
                    <a:pt x="45" y="338"/>
                  </a:lnTo>
                  <a:lnTo>
                    <a:pt x="51" y="357"/>
                  </a:lnTo>
                  <a:lnTo>
                    <a:pt x="51" y="376"/>
                  </a:lnTo>
                  <a:lnTo>
                    <a:pt x="107" y="320"/>
                  </a:lnTo>
                  <a:lnTo>
                    <a:pt x="107" y="309"/>
                  </a:lnTo>
                  <a:lnTo>
                    <a:pt x="103" y="286"/>
                  </a:lnTo>
                  <a:lnTo>
                    <a:pt x="103" y="259"/>
                  </a:lnTo>
                  <a:lnTo>
                    <a:pt x="103" y="240"/>
                  </a:lnTo>
                  <a:lnTo>
                    <a:pt x="107" y="230"/>
                  </a:lnTo>
                  <a:lnTo>
                    <a:pt x="110" y="217"/>
                  </a:lnTo>
                  <a:lnTo>
                    <a:pt x="116" y="198"/>
                  </a:lnTo>
                  <a:lnTo>
                    <a:pt x="122" y="178"/>
                  </a:lnTo>
                  <a:lnTo>
                    <a:pt x="126" y="159"/>
                  </a:lnTo>
                  <a:lnTo>
                    <a:pt x="128" y="144"/>
                  </a:lnTo>
                  <a:lnTo>
                    <a:pt x="126" y="132"/>
                  </a:lnTo>
                  <a:lnTo>
                    <a:pt x="120" y="129"/>
                  </a:lnTo>
                  <a:lnTo>
                    <a:pt x="114" y="125"/>
                  </a:lnTo>
                  <a:lnTo>
                    <a:pt x="116" y="117"/>
                  </a:lnTo>
                  <a:lnTo>
                    <a:pt x="122" y="105"/>
                  </a:lnTo>
                  <a:lnTo>
                    <a:pt x="131" y="92"/>
                  </a:lnTo>
                  <a:lnTo>
                    <a:pt x="139" y="79"/>
                  </a:lnTo>
                  <a:lnTo>
                    <a:pt x="145" y="67"/>
                  </a:lnTo>
                  <a:lnTo>
                    <a:pt x="145" y="58"/>
                  </a:lnTo>
                  <a:lnTo>
                    <a:pt x="139" y="52"/>
                  </a:lnTo>
                  <a:lnTo>
                    <a:pt x="128" y="50"/>
                  </a:lnTo>
                  <a:lnTo>
                    <a:pt x="114" y="48"/>
                  </a:lnTo>
                  <a:lnTo>
                    <a:pt x="101" y="48"/>
                  </a:lnTo>
                  <a:lnTo>
                    <a:pt x="88" y="50"/>
                  </a:lnTo>
                  <a:lnTo>
                    <a:pt x="74" y="50"/>
                  </a:lnTo>
                  <a:lnTo>
                    <a:pt x="65" y="50"/>
                  </a:lnTo>
                  <a:lnTo>
                    <a:pt x="57" y="52"/>
                  </a:lnTo>
                  <a:lnTo>
                    <a:pt x="55" y="52"/>
                  </a:lnTo>
                  <a:lnTo>
                    <a:pt x="57" y="52"/>
                  </a:lnTo>
                  <a:lnTo>
                    <a:pt x="63" y="52"/>
                  </a:lnTo>
                  <a:lnTo>
                    <a:pt x="70" y="50"/>
                  </a:lnTo>
                  <a:lnTo>
                    <a:pt x="80" y="50"/>
                  </a:lnTo>
                  <a:lnTo>
                    <a:pt x="91" y="50"/>
                  </a:lnTo>
                  <a:lnTo>
                    <a:pt x="101" y="48"/>
                  </a:lnTo>
                  <a:lnTo>
                    <a:pt x="112" y="48"/>
                  </a:lnTo>
                  <a:lnTo>
                    <a:pt x="120" y="50"/>
                  </a:lnTo>
                  <a:lnTo>
                    <a:pt x="126" y="46"/>
                  </a:lnTo>
                  <a:lnTo>
                    <a:pt x="130" y="40"/>
                  </a:lnTo>
                  <a:lnTo>
                    <a:pt x="135" y="34"/>
                  </a:lnTo>
                  <a:lnTo>
                    <a:pt x="137" y="27"/>
                  </a:lnTo>
                  <a:lnTo>
                    <a:pt x="139" y="21"/>
                  </a:lnTo>
                  <a:lnTo>
                    <a:pt x="139" y="15"/>
                  </a:lnTo>
                  <a:lnTo>
                    <a:pt x="137" y="10"/>
                  </a:lnTo>
                  <a:lnTo>
                    <a:pt x="131" y="8"/>
                  </a:lnTo>
                  <a:lnTo>
                    <a:pt x="63"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3" name="Freeform 24"/>
            <p:cNvSpPr>
              <a:spLocks/>
            </p:cNvSpPr>
            <p:nvPr/>
          </p:nvSpPr>
          <p:spPr bwMode="auto">
            <a:xfrm>
              <a:off x="2692" y="3478"/>
              <a:ext cx="77" cy="332"/>
            </a:xfrm>
            <a:custGeom>
              <a:avLst/>
              <a:gdLst>
                <a:gd name="T0" fmla="*/ 0 w 77"/>
                <a:gd name="T1" fmla="*/ 0 h 332"/>
                <a:gd name="T2" fmla="*/ 2 w 77"/>
                <a:gd name="T3" fmla="*/ 0 h 332"/>
                <a:gd name="T4" fmla="*/ 4 w 77"/>
                <a:gd name="T5" fmla="*/ 4 h 332"/>
                <a:gd name="T6" fmla="*/ 8 w 77"/>
                <a:gd name="T7" fmla="*/ 8 h 332"/>
                <a:gd name="T8" fmla="*/ 15 w 77"/>
                <a:gd name="T9" fmla="*/ 12 h 332"/>
                <a:gd name="T10" fmla="*/ 23 w 77"/>
                <a:gd name="T11" fmla="*/ 16 h 332"/>
                <a:gd name="T12" fmla="*/ 31 w 77"/>
                <a:gd name="T13" fmla="*/ 20 h 332"/>
                <a:gd name="T14" fmla="*/ 40 w 77"/>
                <a:gd name="T15" fmla="*/ 21 h 332"/>
                <a:gd name="T16" fmla="*/ 52 w 77"/>
                <a:gd name="T17" fmla="*/ 20 h 332"/>
                <a:gd name="T18" fmla="*/ 63 w 77"/>
                <a:gd name="T19" fmla="*/ 18 h 332"/>
                <a:gd name="T20" fmla="*/ 69 w 77"/>
                <a:gd name="T21" fmla="*/ 16 h 332"/>
                <a:gd name="T22" fmla="*/ 71 w 77"/>
                <a:gd name="T23" fmla="*/ 18 h 332"/>
                <a:gd name="T24" fmla="*/ 71 w 77"/>
                <a:gd name="T25" fmla="*/ 21 h 332"/>
                <a:gd name="T26" fmla="*/ 69 w 77"/>
                <a:gd name="T27" fmla="*/ 25 h 332"/>
                <a:gd name="T28" fmla="*/ 67 w 77"/>
                <a:gd name="T29" fmla="*/ 33 h 332"/>
                <a:gd name="T30" fmla="*/ 63 w 77"/>
                <a:gd name="T31" fmla="*/ 41 h 332"/>
                <a:gd name="T32" fmla="*/ 61 w 77"/>
                <a:gd name="T33" fmla="*/ 52 h 332"/>
                <a:gd name="T34" fmla="*/ 57 w 77"/>
                <a:gd name="T35" fmla="*/ 75 h 332"/>
                <a:gd name="T36" fmla="*/ 61 w 77"/>
                <a:gd name="T37" fmla="*/ 98 h 332"/>
                <a:gd name="T38" fmla="*/ 63 w 77"/>
                <a:gd name="T39" fmla="*/ 119 h 332"/>
                <a:gd name="T40" fmla="*/ 61 w 77"/>
                <a:gd name="T41" fmla="*/ 140 h 332"/>
                <a:gd name="T42" fmla="*/ 57 w 77"/>
                <a:gd name="T43" fmla="*/ 148 h 332"/>
                <a:gd name="T44" fmla="*/ 54 w 77"/>
                <a:gd name="T45" fmla="*/ 154 h 332"/>
                <a:gd name="T46" fmla="*/ 50 w 77"/>
                <a:gd name="T47" fmla="*/ 160 h 332"/>
                <a:gd name="T48" fmla="*/ 46 w 77"/>
                <a:gd name="T49" fmla="*/ 163 h 332"/>
                <a:gd name="T50" fmla="*/ 44 w 77"/>
                <a:gd name="T51" fmla="*/ 169 h 332"/>
                <a:gd name="T52" fmla="*/ 44 w 77"/>
                <a:gd name="T53" fmla="*/ 175 h 332"/>
                <a:gd name="T54" fmla="*/ 46 w 77"/>
                <a:gd name="T55" fmla="*/ 183 h 332"/>
                <a:gd name="T56" fmla="*/ 52 w 77"/>
                <a:gd name="T57" fmla="*/ 192 h 332"/>
                <a:gd name="T58" fmla="*/ 59 w 77"/>
                <a:gd name="T59" fmla="*/ 202 h 332"/>
                <a:gd name="T60" fmla="*/ 65 w 77"/>
                <a:gd name="T61" fmla="*/ 215 h 332"/>
                <a:gd name="T62" fmla="*/ 71 w 77"/>
                <a:gd name="T63" fmla="*/ 227 h 332"/>
                <a:gd name="T64" fmla="*/ 75 w 77"/>
                <a:gd name="T65" fmla="*/ 238 h 332"/>
                <a:gd name="T66" fmla="*/ 77 w 77"/>
                <a:gd name="T67" fmla="*/ 250 h 332"/>
                <a:gd name="T68" fmla="*/ 77 w 77"/>
                <a:gd name="T69" fmla="*/ 261 h 332"/>
                <a:gd name="T70" fmla="*/ 75 w 77"/>
                <a:gd name="T71" fmla="*/ 271 h 332"/>
                <a:gd name="T72" fmla="*/ 73 w 77"/>
                <a:gd name="T73" fmla="*/ 280 h 332"/>
                <a:gd name="T74" fmla="*/ 67 w 77"/>
                <a:gd name="T75" fmla="*/ 286 h 332"/>
                <a:gd name="T76" fmla="*/ 63 w 77"/>
                <a:gd name="T77" fmla="*/ 292 h 332"/>
                <a:gd name="T78" fmla="*/ 59 w 77"/>
                <a:gd name="T79" fmla="*/ 298 h 332"/>
                <a:gd name="T80" fmla="*/ 56 w 77"/>
                <a:gd name="T81" fmla="*/ 302 h 332"/>
                <a:gd name="T82" fmla="*/ 52 w 77"/>
                <a:gd name="T83" fmla="*/ 307 h 332"/>
                <a:gd name="T84" fmla="*/ 52 w 77"/>
                <a:gd name="T85" fmla="*/ 315 h 332"/>
                <a:gd name="T86" fmla="*/ 52 w 77"/>
                <a:gd name="T87" fmla="*/ 321 h 332"/>
                <a:gd name="T88" fmla="*/ 52 w 77"/>
                <a:gd name="T89" fmla="*/ 332 h 3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332"/>
                <a:gd name="T137" fmla="*/ 77 w 77"/>
                <a:gd name="T138" fmla="*/ 332 h 3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332">
                  <a:moveTo>
                    <a:pt x="0" y="0"/>
                  </a:moveTo>
                  <a:lnTo>
                    <a:pt x="2" y="0"/>
                  </a:lnTo>
                  <a:lnTo>
                    <a:pt x="4" y="4"/>
                  </a:lnTo>
                  <a:lnTo>
                    <a:pt x="8" y="8"/>
                  </a:lnTo>
                  <a:lnTo>
                    <a:pt x="15" y="12"/>
                  </a:lnTo>
                  <a:lnTo>
                    <a:pt x="23" y="16"/>
                  </a:lnTo>
                  <a:lnTo>
                    <a:pt x="31" y="20"/>
                  </a:lnTo>
                  <a:lnTo>
                    <a:pt x="40" y="21"/>
                  </a:lnTo>
                  <a:lnTo>
                    <a:pt x="52" y="20"/>
                  </a:lnTo>
                  <a:lnTo>
                    <a:pt x="63" y="18"/>
                  </a:lnTo>
                  <a:lnTo>
                    <a:pt x="69" y="16"/>
                  </a:lnTo>
                  <a:lnTo>
                    <a:pt x="71" y="18"/>
                  </a:lnTo>
                  <a:lnTo>
                    <a:pt x="71" y="21"/>
                  </a:lnTo>
                  <a:lnTo>
                    <a:pt x="69" y="25"/>
                  </a:lnTo>
                  <a:lnTo>
                    <a:pt x="67" y="33"/>
                  </a:lnTo>
                  <a:lnTo>
                    <a:pt x="63" y="41"/>
                  </a:lnTo>
                  <a:lnTo>
                    <a:pt x="61" y="52"/>
                  </a:lnTo>
                  <a:lnTo>
                    <a:pt x="57" y="75"/>
                  </a:lnTo>
                  <a:lnTo>
                    <a:pt x="61" y="98"/>
                  </a:lnTo>
                  <a:lnTo>
                    <a:pt x="63" y="119"/>
                  </a:lnTo>
                  <a:lnTo>
                    <a:pt x="61" y="140"/>
                  </a:lnTo>
                  <a:lnTo>
                    <a:pt x="57" y="148"/>
                  </a:lnTo>
                  <a:lnTo>
                    <a:pt x="54" y="154"/>
                  </a:lnTo>
                  <a:lnTo>
                    <a:pt x="50" y="160"/>
                  </a:lnTo>
                  <a:lnTo>
                    <a:pt x="46" y="163"/>
                  </a:lnTo>
                  <a:lnTo>
                    <a:pt x="44" y="169"/>
                  </a:lnTo>
                  <a:lnTo>
                    <a:pt x="44" y="175"/>
                  </a:lnTo>
                  <a:lnTo>
                    <a:pt x="46" y="183"/>
                  </a:lnTo>
                  <a:lnTo>
                    <a:pt x="52" y="192"/>
                  </a:lnTo>
                  <a:lnTo>
                    <a:pt x="59" y="202"/>
                  </a:lnTo>
                  <a:lnTo>
                    <a:pt x="65" y="215"/>
                  </a:lnTo>
                  <a:lnTo>
                    <a:pt x="71" y="227"/>
                  </a:lnTo>
                  <a:lnTo>
                    <a:pt x="75" y="238"/>
                  </a:lnTo>
                  <a:lnTo>
                    <a:pt x="77" y="250"/>
                  </a:lnTo>
                  <a:lnTo>
                    <a:pt x="77" y="261"/>
                  </a:lnTo>
                  <a:lnTo>
                    <a:pt x="75" y="271"/>
                  </a:lnTo>
                  <a:lnTo>
                    <a:pt x="73" y="280"/>
                  </a:lnTo>
                  <a:lnTo>
                    <a:pt x="67" y="286"/>
                  </a:lnTo>
                  <a:lnTo>
                    <a:pt x="63" y="292"/>
                  </a:lnTo>
                  <a:lnTo>
                    <a:pt x="59" y="298"/>
                  </a:lnTo>
                  <a:lnTo>
                    <a:pt x="56" y="302"/>
                  </a:lnTo>
                  <a:lnTo>
                    <a:pt x="52" y="307"/>
                  </a:lnTo>
                  <a:lnTo>
                    <a:pt x="52" y="315"/>
                  </a:lnTo>
                  <a:lnTo>
                    <a:pt x="52" y="321"/>
                  </a:lnTo>
                  <a:lnTo>
                    <a:pt x="52" y="33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4" name="Freeform 25"/>
            <p:cNvSpPr>
              <a:spLocks/>
            </p:cNvSpPr>
            <p:nvPr/>
          </p:nvSpPr>
          <p:spPr bwMode="auto">
            <a:xfrm>
              <a:off x="2788" y="2218"/>
              <a:ext cx="80" cy="80"/>
            </a:xfrm>
            <a:custGeom>
              <a:avLst/>
              <a:gdLst>
                <a:gd name="T0" fmla="*/ 21 w 80"/>
                <a:gd name="T1" fmla="*/ 80 h 80"/>
                <a:gd name="T2" fmla="*/ 0 w 80"/>
                <a:gd name="T3" fmla="*/ 61 h 80"/>
                <a:gd name="T4" fmla="*/ 59 w 80"/>
                <a:gd name="T5" fmla="*/ 0 h 80"/>
                <a:gd name="T6" fmla="*/ 80 w 80"/>
                <a:gd name="T7" fmla="*/ 21 h 80"/>
                <a:gd name="T8" fmla="*/ 21 w 80"/>
                <a:gd name="T9" fmla="*/ 80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21" y="80"/>
                  </a:moveTo>
                  <a:lnTo>
                    <a:pt x="0" y="61"/>
                  </a:lnTo>
                  <a:lnTo>
                    <a:pt x="59" y="0"/>
                  </a:lnTo>
                  <a:lnTo>
                    <a:pt x="80" y="21"/>
                  </a:lnTo>
                  <a:lnTo>
                    <a:pt x="21" y="8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25" name="Freeform 26"/>
            <p:cNvSpPr>
              <a:spLocks/>
            </p:cNvSpPr>
            <p:nvPr/>
          </p:nvSpPr>
          <p:spPr bwMode="auto">
            <a:xfrm>
              <a:off x="2788" y="2218"/>
              <a:ext cx="80" cy="80"/>
            </a:xfrm>
            <a:custGeom>
              <a:avLst/>
              <a:gdLst>
                <a:gd name="T0" fmla="*/ 21 w 80"/>
                <a:gd name="T1" fmla="*/ 80 h 80"/>
                <a:gd name="T2" fmla="*/ 0 w 80"/>
                <a:gd name="T3" fmla="*/ 61 h 80"/>
                <a:gd name="T4" fmla="*/ 59 w 80"/>
                <a:gd name="T5" fmla="*/ 0 h 80"/>
                <a:gd name="T6" fmla="*/ 80 w 80"/>
                <a:gd name="T7" fmla="*/ 21 h 80"/>
                <a:gd name="T8" fmla="*/ 21 w 80"/>
                <a:gd name="T9" fmla="*/ 80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21" y="80"/>
                  </a:moveTo>
                  <a:lnTo>
                    <a:pt x="0" y="61"/>
                  </a:lnTo>
                  <a:lnTo>
                    <a:pt x="59" y="0"/>
                  </a:lnTo>
                  <a:lnTo>
                    <a:pt x="80" y="21"/>
                  </a:lnTo>
                  <a:lnTo>
                    <a:pt x="21" y="8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6" name="Freeform 27"/>
            <p:cNvSpPr>
              <a:spLocks/>
            </p:cNvSpPr>
            <p:nvPr/>
          </p:nvSpPr>
          <p:spPr bwMode="auto">
            <a:xfrm>
              <a:off x="2939" y="2231"/>
              <a:ext cx="44" cy="56"/>
            </a:xfrm>
            <a:custGeom>
              <a:avLst/>
              <a:gdLst>
                <a:gd name="T0" fmla="*/ 24 w 44"/>
                <a:gd name="T1" fmla="*/ 56 h 56"/>
                <a:gd name="T2" fmla="*/ 0 w 44"/>
                <a:gd name="T3" fmla="*/ 12 h 56"/>
                <a:gd name="T4" fmla="*/ 24 w 44"/>
                <a:gd name="T5" fmla="*/ 0 h 56"/>
                <a:gd name="T6" fmla="*/ 44 w 44"/>
                <a:gd name="T7" fmla="*/ 52 h 56"/>
                <a:gd name="T8" fmla="*/ 24 w 44"/>
                <a:gd name="T9" fmla="*/ 56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24" y="56"/>
                  </a:moveTo>
                  <a:lnTo>
                    <a:pt x="0" y="12"/>
                  </a:lnTo>
                  <a:lnTo>
                    <a:pt x="24" y="0"/>
                  </a:lnTo>
                  <a:lnTo>
                    <a:pt x="44" y="52"/>
                  </a:lnTo>
                  <a:lnTo>
                    <a:pt x="24" y="5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27" name="Freeform 28"/>
            <p:cNvSpPr>
              <a:spLocks/>
            </p:cNvSpPr>
            <p:nvPr/>
          </p:nvSpPr>
          <p:spPr bwMode="auto">
            <a:xfrm>
              <a:off x="2939" y="2231"/>
              <a:ext cx="44" cy="56"/>
            </a:xfrm>
            <a:custGeom>
              <a:avLst/>
              <a:gdLst>
                <a:gd name="T0" fmla="*/ 24 w 44"/>
                <a:gd name="T1" fmla="*/ 56 h 56"/>
                <a:gd name="T2" fmla="*/ 0 w 44"/>
                <a:gd name="T3" fmla="*/ 12 h 56"/>
                <a:gd name="T4" fmla="*/ 24 w 44"/>
                <a:gd name="T5" fmla="*/ 0 h 56"/>
                <a:gd name="T6" fmla="*/ 44 w 44"/>
                <a:gd name="T7" fmla="*/ 52 h 56"/>
                <a:gd name="T8" fmla="*/ 24 w 44"/>
                <a:gd name="T9" fmla="*/ 56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24" y="56"/>
                  </a:moveTo>
                  <a:lnTo>
                    <a:pt x="0" y="12"/>
                  </a:lnTo>
                  <a:lnTo>
                    <a:pt x="24" y="0"/>
                  </a:lnTo>
                  <a:lnTo>
                    <a:pt x="44" y="52"/>
                  </a:lnTo>
                  <a:lnTo>
                    <a:pt x="24" y="56"/>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8" name="Freeform 29"/>
            <p:cNvSpPr>
              <a:spLocks/>
            </p:cNvSpPr>
            <p:nvPr/>
          </p:nvSpPr>
          <p:spPr bwMode="auto">
            <a:xfrm>
              <a:off x="2847" y="2542"/>
              <a:ext cx="21" cy="155"/>
            </a:xfrm>
            <a:custGeom>
              <a:avLst/>
              <a:gdLst>
                <a:gd name="T0" fmla="*/ 0 w 21"/>
                <a:gd name="T1" fmla="*/ 0 h 155"/>
                <a:gd name="T2" fmla="*/ 0 w 21"/>
                <a:gd name="T3" fmla="*/ 6 h 155"/>
                <a:gd name="T4" fmla="*/ 2 w 21"/>
                <a:gd name="T5" fmla="*/ 17 h 155"/>
                <a:gd name="T6" fmla="*/ 2 w 21"/>
                <a:gd name="T7" fmla="*/ 36 h 155"/>
                <a:gd name="T8" fmla="*/ 4 w 21"/>
                <a:gd name="T9" fmla="*/ 59 h 155"/>
                <a:gd name="T10" fmla="*/ 6 w 21"/>
                <a:gd name="T11" fmla="*/ 84 h 155"/>
                <a:gd name="T12" fmla="*/ 9 w 21"/>
                <a:gd name="T13" fmla="*/ 109 h 155"/>
                <a:gd name="T14" fmla="*/ 13 w 21"/>
                <a:gd name="T15" fmla="*/ 134 h 155"/>
                <a:gd name="T16" fmla="*/ 21 w 21"/>
                <a:gd name="T17" fmla="*/ 155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5"/>
                <a:gd name="T29" fmla="*/ 21 w 21"/>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5">
                  <a:moveTo>
                    <a:pt x="0" y="0"/>
                  </a:moveTo>
                  <a:lnTo>
                    <a:pt x="0" y="6"/>
                  </a:lnTo>
                  <a:lnTo>
                    <a:pt x="2" y="17"/>
                  </a:lnTo>
                  <a:lnTo>
                    <a:pt x="2" y="36"/>
                  </a:lnTo>
                  <a:lnTo>
                    <a:pt x="4" y="59"/>
                  </a:lnTo>
                  <a:lnTo>
                    <a:pt x="6" y="84"/>
                  </a:lnTo>
                  <a:lnTo>
                    <a:pt x="9" y="109"/>
                  </a:lnTo>
                  <a:lnTo>
                    <a:pt x="13" y="134"/>
                  </a:lnTo>
                  <a:lnTo>
                    <a:pt x="21" y="15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9" name="Freeform 30"/>
            <p:cNvSpPr>
              <a:spLocks/>
            </p:cNvSpPr>
            <p:nvPr/>
          </p:nvSpPr>
          <p:spPr bwMode="auto">
            <a:xfrm>
              <a:off x="2856" y="2014"/>
              <a:ext cx="192" cy="144"/>
            </a:xfrm>
            <a:custGeom>
              <a:avLst/>
              <a:gdLst>
                <a:gd name="T0" fmla="*/ 0 w 192"/>
                <a:gd name="T1" fmla="*/ 144 h 144"/>
                <a:gd name="T2" fmla="*/ 0 w 192"/>
                <a:gd name="T3" fmla="*/ 142 h 144"/>
                <a:gd name="T4" fmla="*/ 2 w 192"/>
                <a:gd name="T5" fmla="*/ 139 h 144"/>
                <a:gd name="T6" fmla="*/ 8 w 192"/>
                <a:gd name="T7" fmla="*/ 133 h 144"/>
                <a:gd name="T8" fmla="*/ 14 w 192"/>
                <a:gd name="T9" fmla="*/ 125 h 144"/>
                <a:gd name="T10" fmla="*/ 21 w 192"/>
                <a:gd name="T11" fmla="*/ 115 h 144"/>
                <a:gd name="T12" fmla="*/ 31 w 192"/>
                <a:gd name="T13" fmla="*/ 104 h 144"/>
                <a:gd name="T14" fmla="*/ 42 w 192"/>
                <a:gd name="T15" fmla="*/ 91 h 144"/>
                <a:gd name="T16" fmla="*/ 54 w 192"/>
                <a:gd name="T17" fmla="*/ 79 h 144"/>
                <a:gd name="T18" fmla="*/ 67 w 192"/>
                <a:gd name="T19" fmla="*/ 66 h 144"/>
                <a:gd name="T20" fmla="*/ 81 w 192"/>
                <a:gd name="T21" fmla="*/ 52 h 144"/>
                <a:gd name="T22" fmla="*/ 98 w 192"/>
                <a:gd name="T23" fmla="*/ 41 h 144"/>
                <a:gd name="T24" fmla="*/ 113 w 192"/>
                <a:gd name="T25" fmla="*/ 29 h 144"/>
                <a:gd name="T26" fmla="*/ 132 w 192"/>
                <a:gd name="T27" fmla="*/ 20 h 144"/>
                <a:gd name="T28" fmla="*/ 151 w 192"/>
                <a:gd name="T29" fmla="*/ 12 h 144"/>
                <a:gd name="T30" fmla="*/ 171 w 192"/>
                <a:gd name="T31" fmla="*/ 4 h 144"/>
                <a:gd name="T32" fmla="*/ 192 w 192"/>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44"/>
                <a:gd name="T53" fmla="*/ 192 w 19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44">
                  <a:moveTo>
                    <a:pt x="0" y="144"/>
                  </a:moveTo>
                  <a:lnTo>
                    <a:pt x="0" y="142"/>
                  </a:lnTo>
                  <a:lnTo>
                    <a:pt x="2" y="139"/>
                  </a:lnTo>
                  <a:lnTo>
                    <a:pt x="8" y="133"/>
                  </a:lnTo>
                  <a:lnTo>
                    <a:pt x="14" y="125"/>
                  </a:lnTo>
                  <a:lnTo>
                    <a:pt x="21" y="115"/>
                  </a:lnTo>
                  <a:lnTo>
                    <a:pt x="31" y="104"/>
                  </a:lnTo>
                  <a:lnTo>
                    <a:pt x="42" y="91"/>
                  </a:lnTo>
                  <a:lnTo>
                    <a:pt x="54" y="79"/>
                  </a:lnTo>
                  <a:lnTo>
                    <a:pt x="67" y="66"/>
                  </a:lnTo>
                  <a:lnTo>
                    <a:pt x="81" y="52"/>
                  </a:lnTo>
                  <a:lnTo>
                    <a:pt x="98" y="41"/>
                  </a:lnTo>
                  <a:lnTo>
                    <a:pt x="113" y="29"/>
                  </a:lnTo>
                  <a:lnTo>
                    <a:pt x="132" y="20"/>
                  </a:lnTo>
                  <a:lnTo>
                    <a:pt x="151" y="12"/>
                  </a:lnTo>
                  <a:lnTo>
                    <a:pt x="171" y="4"/>
                  </a:lnTo>
                  <a:lnTo>
                    <a:pt x="192"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0" name="Freeform 31"/>
            <p:cNvSpPr>
              <a:spLocks/>
            </p:cNvSpPr>
            <p:nvPr/>
          </p:nvSpPr>
          <p:spPr bwMode="auto">
            <a:xfrm>
              <a:off x="2879" y="2043"/>
              <a:ext cx="232" cy="108"/>
            </a:xfrm>
            <a:custGeom>
              <a:avLst/>
              <a:gdLst>
                <a:gd name="T0" fmla="*/ 0 w 232"/>
                <a:gd name="T1" fmla="*/ 108 h 108"/>
                <a:gd name="T2" fmla="*/ 2 w 232"/>
                <a:gd name="T3" fmla="*/ 106 h 108"/>
                <a:gd name="T4" fmla="*/ 4 w 232"/>
                <a:gd name="T5" fmla="*/ 104 h 108"/>
                <a:gd name="T6" fmla="*/ 10 w 232"/>
                <a:gd name="T7" fmla="*/ 98 h 108"/>
                <a:gd name="T8" fmla="*/ 18 w 232"/>
                <a:gd name="T9" fmla="*/ 90 h 108"/>
                <a:gd name="T10" fmla="*/ 27 w 232"/>
                <a:gd name="T11" fmla="*/ 81 h 108"/>
                <a:gd name="T12" fmla="*/ 37 w 232"/>
                <a:gd name="T13" fmla="*/ 73 h 108"/>
                <a:gd name="T14" fmla="*/ 50 w 232"/>
                <a:gd name="T15" fmla="*/ 63 h 108"/>
                <a:gd name="T16" fmla="*/ 63 w 232"/>
                <a:gd name="T17" fmla="*/ 52 h 108"/>
                <a:gd name="T18" fmla="*/ 81 w 232"/>
                <a:gd name="T19" fmla="*/ 42 h 108"/>
                <a:gd name="T20" fmla="*/ 98 w 232"/>
                <a:gd name="T21" fmla="*/ 33 h 108"/>
                <a:gd name="T22" fmla="*/ 117 w 232"/>
                <a:gd name="T23" fmla="*/ 23 h 108"/>
                <a:gd name="T24" fmla="*/ 138 w 232"/>
                <a:gd name="T25" fmla="*/ 16 h 108"/>
                <a:gd name="T26" fmla="*/ 159 w 232"/>
                <a:gd name="T27" fmla="*/ 8 h 108"/>
                <a:gd name="T28" fmla="*/ 182 w 232"/>
                <a:gd name="T29" fmla="*/ 4 h 108"/>
                <a:gd name="T30" fmla="*/ 207 w 232"/>
                <a:gd name="T31" fmla="*/ 0 h 108"/>
                <a:gd name="T32" fmla="*/ 232 w 232"/>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08"/>
                <a:gd name="T53" fmla="*/ 232 w 232"/>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08">
                  <a:moveTo>
                    <a:pt x="0" y="108"/>
                  </a:moveTo>
                  <a:lnTo>
                    <a:pt x="2" y="106"/>
                  </a:lnTo>
                  <a:lnTo>
                    <a:pt x="4" y="104"/>
                  </a:lnTo>
                  <a:lnTo>
                    <a:pt x="10" y="98"/>
                  </a:lnTo>
                  <a:lnTo>
                    <a:pt x="18" y="90"/>
                  </a:lnTo>
                  <a:lnTo>
                    <a:pt x="27" y="81"/>
                  </a:lnTo>
                  <a:lnTo>
                    <a:pt x="37" y="73"/>
                  </a:lnTo>
                  <a:lnTo>
                    <a:pt x="50" y="63"/>
                  </a:lnTo>
                  <a:lnTo>
                    <a:pt x="63" y="52"/>
                  </a:lnTo>
                  <a:lnTo>
                    <a:pt x="81" y="42"/>
                  </a:lnTo>
                  <a:lnTo>
                    <a:pt x="98" y="33"/>
                  </a:lnTo>
                  <a:lnTo>
                    <a:pt x="117" y="23"/>
                  </a:lnTo>
                  <a:lnTo>
                    <a:pt x="138" y="16"/>
                  </a:lnTo>
                  <a:lnTo>
                    <a:pt x="159" y="8"/>
                  </a:lnTo>
                  <a:lnTo>
                    <a:pt x="182" y="4"/>
                  </a:lnTo>
                  <a:lnTo>
                    <a:pt x="207" y="0"/>
                  </a:lnTo>
                  <a:lnTo>
                    <a:pt x="232"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1" name="Freeform 32"/>
            <p:cNvSpPr>
              <a:spLocks/>
            </p:cNvSpPr>
            <p:nvPr/>
          </p:nvSpPr>
          <p:spPr bwMode="auto">
            <a:xfrm>
              <a:off x="2916" y="2066"/>
              <a:ext cx="242" cy="56"/>
            </a:xfrm>
            <a:custGeom>
              <a:avLst/>
              <a:gdLst>
                <a:gd name="T0" fmla="*/ 0 w 242"/>
                <a:gd name="T1" fmla="*/ 56 h 56"/>
                <a:gd name="T2" fmla="*/ 5 w 242"/>
                <a:gd name="T3" fmla="*/ 56 h 56"/>
                <a:gd name="T4" fmla="*/ 11 w 242"/>
                <a:gd name="T5" fmla="*/ 52 h 56"/>
                <a:gd name="T6" fmla="*/ 21 w 242"/>
                <a:gd name="T7" fmla="*/ 50 h 56"/>
                <a:gd name="T8" fmla="*/ 30 w 242"/>
                <a:gd name="T9" fmla="*/ 44 h 56"/>
                <a:gd name="T10" fmla="*/ 40 w 242"/>
                <a:gd name="T11" fmla="*/ 40 h 56"/>
                <a:gd name="T12" fmla="*/ 53 w 242"/>
                <a:gd name="T13" fmla="*/ 33 h 56"/>
                <a:gd name="T14" fmla="*/ 67 w 242"/>
                <a:gd name="T15" fmla="*/ 27 h 56"/>
                <a:gd name="T16" fmla="*/ 82 w 242"/>
                <a:gd name="T17" fmla="*/ 21 h 56"/>
                <a:gd name="T18" fmla="*/ 99 w 242"/>
                <a:gd name="T19" fmla="*/ 16 h 56"/>
                <a:gd name="T20" fmla="*/ 116 w 242"/>
                <a:gd name="T21" fmla="*/ 10 h 56"/>
                <a:gd name="T22" fmla="*/ 135 w 242"/>
                <a:gd name="T23" fmla="*/ 6 h 56"/>
                <a:gd name="T24" fmla="*/ 154 w 242"/>
                <a:gd name="T25" fmla="*/ 2 h 56"/>
                <a:gd name="T26" fmla="*/ 176 w 242"/>
                <a:gd name="T27" fmla="*/ 0 h 56"/>
                <a:gd name="T28" fmla="*/ 197 w 242"/>
                <a:gd name="T29" fmla="*/ 0 h 56"/>
                <a:gd name="T30" fmla="*/ 219 w 242"/>
                <a:gd name="T31" fmla="*/ 0 h 56"/>
                <a:gd name="T32" fmla="*/ 242 w 242"/>
                <a:gd name="T33" fmla="*/ 4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56"/>
                <a:gd name="T53" fmla="*/ 242 w 242"/>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56">
                  <a:moveTo>
                    <a:pt x="0" y="56"/>
                  </a:moveTo>
                  <a:lnTo>
                    <a:pt x="5" y="56"/>
                  </a:lnTo>
                  <a:lnTo>
                    <a:pt x="11" y="52"/>
                  </a:lnTo>
                  <a:lnTo>
                    <a:pt x="21" y="50"/>
                  </a:lnTo>
                  <a:lnTo>
                    <a:pt x="30" y="44"/>
                  </a:lnTo>
                  <a:lnTo>
                    <a:pt x="40" y="40"/>
                  </a:lnTo>
                  <a:lnTo>
                    <a:pt x="53" y="33"/>
                  </a:lnTo>
                  <a:lnTo>
                    <a:pt x="67" y="27"/>
                  </a:lnTo>
                  <a:lnTo>
                    <a:pt x="82" y="21"/>
                  </a:lnTo>
                  <a:lnTo>
                    <a:pt x="99" y="16"/>
                  </a:lnTo>
                  <a:lnTo>
                    <a:pt x="116" y="10"/>
                  </a:lnTo>
                  <a:lnTo>
                    <a:pt x="135" y="6"/>
                  </a:lnTo>
                  <a:lnTo>
                    <a:pt x="154" y="2"/>
                  </a:lnTo>
                  <a:lnTo>
                    <a:pt x="176" y="0"/>
                  </a:lnTo>
                  <a:lnTo>
                    <a:pt x="197" y="0"/>
                  </a:lnTo>
                  <a:lnTo>
                    <a:pt x="219" y="0"/>
                  </a:lnTo>
                  <a:lnTo>
                    <a:pt x="242" y="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2" name="Freeform 33"/>
            <p:cNvSpPr>
              <a:spLocks/>
            </p:cNvSpPr>
            <p:nvPr/>
          </p:nvSpPr>
          <p:spPr bwMode="auto">
            <a:xfrm>
              <a:off x="2960" y="2114"/>
              <a:ext cx="191" cy="21"/>
            </a:xfrm>
            <a:custGeom>
              <a:avLst/>
              <a:gdLst>
                <a:gd name="T0" fmla="*/ 0 w 191"/>
                <a:gd name="T1" fmla="*/ 21 h 21"/>
                <a:gd name="T2" fmla="*/ 3 w 191"/>
                <a:gd name="T3" fmla="*/ 19 h 21"/>
                <a:gd name="T4" fmla="*/ 9 w 191"/>
                <a:gd name="T5" fmla="*/ 17 h 21"/>
                <a:gd name="T6" fmla="*/ 17 w 191"/>
                <a:gd name="T7" fmla="*/ 15 h 21"/>
                <a:gd name="T8" fmla="*/ 26 w 191"/>
                <a:gd name="T9" fmla="*/ 14 h 21"/>
                <a:gd name="T10" fmla="*/ 36 w 191"/>
                <a:gd name="T11" fmla="*/ 12 h 21"/>
                <a:gd name="T12" fmla="*/ 47 w 191"/>
                <a:gd name="T13" fmla="*/ 8 h 21"/>
                <a:gd name="T14" fmla="*/ 59 w 191"/>
                <a:gd name="T15" fmla="*/ 6 h 21"/>
                <a:gd name="T16" fmla="*/ 72 w 191"/>
                <a:gd name="T17" fmla="*/ 4 h 21"/>
                <a:gd name="T18" fmla="*/ 86 w 191"/>
                <a:gd name="T19" fmla="*/ 2 h 21"/>
                <a:gd name="T20" fmla="*/ 101 w 191"/>
                <a:gd name="T21" fmla="*/ 0 h 21"/>
                <a:gd name="T22" fmla="*/ 114 w 191"/>
                <a:gd name="T23" fmla="*/ 0 h 21"/>
                <a:gd name="T24" fmla="*/ 130 w 191"/>
                <a:gd name="T25" fmla="*/ 0 h 21"/>
                <a:gd name="T26" fmla="*/ 145 w 191"/>
                <a:gd name="T27" fmla="*/ 0 h 21"/>
                <a:gd name="T28" fmla="*/ 160 w 191"/>
                <a:gd name="T29" fmla="*/ 2 h 21"/>
                <a:gd name="T30" fmla="*/ 175 w 191"/>
                <a:gd name="T31" fmla="*/ 4 h 21"/>
                <a:gd name="T32" fmla="*/ 191 w 191"/>
                <a:gd name="T33" fmla="*/ 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21"/>
                <a:gd name="T53" fmla="*/ 191 w 19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21">
                  <a:moveTo>
                    <a:pt x="0" y="21"/>
                  </a:moveTo>
                  <a:lnTo>
                    <a:pt x="3" y="19"/>
                  </a:lnTo>
                  <a:lnTo>
                    <a:pt x="9" y="17"/>
                  </a:lnTo>
                  <a:lnTo>
                    <a:pt x="17" y="15"/>
                  </a:lnTo>
                  <a:lnTo>
                    <a:pt x="26" y="14"/>
                  </a:lnTo>
                  <a:lnTo>
                    <a:pt x="36" y="12"/>
                  </a:lnTo>
                  <a:lnTo>
                    <a:pt x="47" y="8"/>
                  </a:lnTo>
                  <a:lnTo>
                    <a:pt x="59" y="6"/>
                  </a:lnTo>
                  <a:lnTo>
                    <a:pt x="72" y="4"/>
                  </a:lnTo>
                  <a:lnTo>
                    <a:pt x="86" y="2"/>
                  </a:lnTo>
                  <a:lnTo>
                    <a:pt x="101" y="0"/>
                  </a:lnTo>
                  <a:lnTo>
                    <a:pt x="114" y="0"/>
                  </a:lnTo>
                  <a:lnTo>
                    <a:pt x="130" y="0"/>
                  </a:lnTo>
                  <a:lnTo>
                    <a:pt x="145" y="0"/>
                  </a:lnTo>
                  <a:lnTo>
                    <a:pt x="160" y="2"/>
                  </a:lnTo>
                  <a:lnTo>
                    <a:pt x="175" y="4"/>
                  </a:lnTo>
                  <a:lnTo>
                    <a:pt x="191" y="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3" name="Freeform 34"/>
            <p:cNvSpPr>
              <a:spLocks/>
            </p:cNvSpPr>
            <p:nvPr/>
          </p:nvSpPr>
          <p:spPr bwMode="auto">
            <a:xfrm>
              <a:off x="2923" y="2139"/>
              <a:ext cx="107" cy="108"/>
            </a:xfrm>
            <a:custGeom>
              <a:avLst/>
              <a:gdLst>
                <a:gd name="T0" fmla="*/ 0 w 107"/>
                <a:gd name="T1" fmla="*/ 0 h 108"/>
                <a:gd name="T2" fmla="*/ 2 w 107"/>
                <a:gd name="T3" fmla="*/ 2 h 108"/>
                <a:gd name="T4" fmla="*/ 2 w 107"/>
                <a:gd name="T5" fmla="*/ 8 h 108"/>
                <a:gd name="T6" fmla="*/ 4 w 107"/>
                <a:gd name="T7" fmla="*/ 12 h 108"/>
                <a:gd name="T8" fmla="*/ 6 w 107"/>
                <a:gd name="T9" fmla="*/ 19 h 108"/>
                <a:gd name="T10" fmla="*/ 10 w 107"/>
                <a:gd name="T11" fmla="*/ 27 h 108"/>
                <a:gd name="T12" fmla="*/ 16 w 107"/>
                <a:gd name="T13" fmla="*/ 35 h 108"/>
                <a:gd name="T14" fmla="*/ 19 w 107"/>
                <a:gd name="T15" fmla="*/ 42 h 108"/>
                <a:gd name="T16" fmla="*/ 27 w 107"/>
                <a:gd name="T17" fmla="*/ 52 h 108"/>
                <a:gd name="T18" fmla="*/ 33 w 107"/>
                <a:gd name="T19" fmla="*/ 61 h 108"/>
                <a:gd name="T20" fmla="*/ 42 w 107"/>
                <a:gd name="T21" fmla="*/ 71 h 108"/>
                <a:gd name="T22" fmla="*/ 52 w 107"/>
                <a:gd name="T23" fmla="*/ 79 h 108"/>
                <a:gd name="T24" fmla="*/ 63 w 107"/>
                <a:gd name="T25" fmla="*/ 86 h 108"/>
                <a:gd name="T26" fmla="*/ 77 w 107"/>
                <a:gd name="T27" fmla="*/ 94 h 108"/>
                <a:gd name="T28" fmla="*/ 92 w 107"/>
                <a:gd name="T29" fmla="*/ 102 h 108"/>
                <a:gd name="T30" fmla="*/ 107 w 107"/>
                <a:gd name="T31" fmla="*/ 108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108"/>
                <a:gd name="T50" fmla="*/ 107 w 10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108">
                  <a:moveTo>
                    <a:pt x="0" y="0"/>
                  </a:moveTo>
                  <a:lnTo>
                    <a:pt x="2" y="2"/>
                  </a:lnTo>
                  <a:lnTo>
                    <a:pt x="2" y="8"/>
                  </a:lnTo>
                  <a:lnTo>
                    <a:pt x="4" y="12"/>
                  </a:lnTo>
                  <a:lnTo>
                    <a:pt x="6" y="19"/>
                  </a:lnTo>
                  <a:lnTo>
                    <a:pt x="10" y="27"/>
                  </a:lnTo>
                  <a:lnTo>
                    <a:pt x="16" y="35"/>
                  </a:lnTo>
                  <a:lnTo>
                    <a:pt x="19" y="42"/>
                  </a:lnTo>
                  <a:lnTo>
                    <a:pt x="27" y="52"/>
                  </a:lnTo>
                  <a:lnTo>
                    <a:pt x="33" y="61"/>
                  </a:lnTo>
                  <a:lnTo>
                    <a:pt x="42" y="71"/>
                  </a:lnTo>
                  <a:lnTo>
                    <a:pt x="52" y="79"/>
                  </a:lnTo>
                  <a:lnTo>
                    <a:pt x="63" y="86"/>
                  </a:lnTo>
                  <a:lnTo>
                    <a:pt x="77" y="94"/>
                  </a:lnTo>
                  <a:lnTo>
                    <a:pt x="92" y="102"/>
                  </a:lnTo>
                  <a:lnTo>
                    <a:pt x="107" y="10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4" name="Freeform 35"/>
            <p:cNvSpPr>
              <a:spLocks/>
            </p:cNvSpPr>
            <p:nvPr/>
          </p:nvSpPr>
          <p:spPr bwMode="auto">
            <a:xfrm>
              <a:off x="2986" y="2154"/>
              <a:ext cx="109" cy="96"/>
            </a:xfrm>
            <a:custGeom>
              <a:avLst/>
              <a:gdLst>
                <a:gd name="T0" fmla="*/ 102 w 109"/>
                <a:gd name="T1" fmla="*/ 96 h 96"/>
                <a:gd name="T2" fmla="*/ 84 w 109"/>
                <a:gd name="T3" fmla="*/ 94 h 96"/>
                <a:gd name="T4" fmla="*/ 71 w 109"/>
                <a:gd name="T5" fmla="*/ 89 h 96"/>
                <a:gd name="T6" fmla="*/ 58 w 109"/>
                <a:gd name="T7" fmla="*/ 83 h 96"/>
                <a:gd name="T8" fmla="*/ 46 w 109"/>
                <a:gd name="T9" fmla="*/ 77 h 96"/>
                <a:gd name="T10" fmla="*/ 37 w 109"/>
                <a:gd name="T11" fmla="*/ 70 h 96"/>
                <a:gd name="T12" fmla="*/ 29 w 109"/>
                <a:gd name="T13" fmla="*/ 62 h 96"/>
                <a:gd name="T14" fmla="*/ 21 w 109"/>
                <a:gd name="T15" fmla="*/ 52 h 96"/>
                <a:gd name="T16" fmla="*/ 16 w 109"/>
                <a:gd name="T17" fmla="*/ 45 h 96"/>
                <a:gd name="T18" fmla="*/ 12 w 109"/>
                <a:gd name="T19" fmla="*/ 35 h 96"/>
                <a:gd name="T20" fmla="*/ 8 w 109"/>
                <a:gd name="T21" fmla="*/ 27 h 96"/>
                <a:gd name="T22" fmla="*/ 6 w 109"/>
                <a:gd name="T23" fmla="*/ 22 h 96"/>
                <a:gd name="T24" fmla="*/ 4 w 109"/>
                <a:gd name="T25" fmla="*/ 14 h 96"/>
                <a:gd name="T26" fmla="*/ 2 w 109"/>
                <a:gd name="T27" fmla="*/ 8 h 96"/>
                <a:gd name="T28" fmla="*/ 2 w 109"/>
                <a:gd name="T29" fmla="*/ 4 h 96"/>
                <a:gd name="T30" fmla="*/ 0 w 109"/>
                <a:gd name="T31" fmla="*/ 2 h 96"/>
                <a:gd name="T32" fmla="*/ 0 w 109"/>
                <a:gd name="T33" fmla="*/ 0 h 96"/>
                <a:gd name="T34" fmla="*/ 2 w 109"/>
                <a:gd name="T35" fmla="*/ 0 h 96"/>
                <a:gd name="T36" fmla="*/ 2 w 109"/>
                <a:gd name="T37" fmla="*/ 2 h 96"/>
                <a:gd name="T38" fmla="*/ 4 w 109"/>
                <a:gd name="T39" fmla="*/ 4 h 96"/>
                <a:gd name="T40" fmla="*/ 8 w 109"/>
                <a:gd name="T41" fmla="*/ 8 h 96"/>
                <a:gd name="T42" fmla="*/ 12 w 109"/>
                <a:gd name="T43" fmla="*/ 12 h 96"/>
                <a:gd name="T44" fmla="*/ 18 w 109"/>
                <a:gd name="T45" fmla="*/ 16 h 96"/>
                <a:gd name="T46" fmla="*/ 23 w 109"/>
                <a:gd name="T47" fmla="*/ 20 h 96"/>
                <a:gd name="T48" fmla="*/ 29 w 109"/>
                <a:gd name="T49" fmla="*/ 25 h 96"/>
                <a:gd name="T50" fmla="*/ 37 w 109"/>
                <a:gd name="T51" fmla="*/ 29 h 96"/>
                <a:gd name="T52" fmla="*/ 44 w 109"/>
                <a:gd name="T53" fmla="*/ 33 h 96"/>
                <a:gd name="T54" fmla="*/ 54 w 109"/>
                <a:gd name="T55" fmla="*/ 39 h 96"/>
                <a:gd name="T56" fmla="*/ 63 w 109"/>
                <a:gd name="T57" fmla="*/ 43 h 96"/>
                <a:gd name="T58" fmla="*/ 73 w 109"/>
                <a:gd name="T59" fmla="*/ 46 h 96"/>
                <a:gd name="T60" fmla="*/ 84 w 109"/>
                <a:gd name="T61" fmla="*/ 48 h 96"/>
                <a:gd name="T62" fmla="*/ 96 w 109"/>
                <a:gd name="T63" fmla="*/ 50 h 96"/>
                <a:gd name="T64" fmla="*/ 109 w 109"/>
                <a:gd name="T65" fmla="*/ 52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96"/>
                <a:gd name="T101" fmla="*/ 109 w 109"/>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96">
                  <a:moveTo>
                    <a:pt x="102" y="96"/>
                  </a:moveTo>
                  <a:lnTo>
                    <a:pt x="84" y="94"/>
                  </a:lnTo>
                  <a:lnTo>
                    <a:pt x="71" y="89"/>
                  </a:lnTo>
                  <a:lnTo>
                    <a:pt x="58" y="83"/>
                  </a:lnTo>
                  <a:lnTo>
                    <a:pt x="46" y="77"/>
                  </a:lnTo>
                  <a:lnTo>
                    <a:pt x="37" y="70"/>
                  </a:lnTo>
                  <a:lnTo>
                    <a:pt x="29" y="62"/>
                  </a:lnTo>
                  <a:lnTo>
                    <a:pt x="21" y="52"/>
                  </a:lnTo>
                  <a:lnTo>
                    <a:pt x="16" y="45"/>
                  </a:lnTo>
                  <a:lnTo>
                    <a:pt x="12" y="35"/>
                  </a:lnTo>
                  <a:lnTo>
                    <a:pt x="8" y="27"/>
                  </a:lnTo>
                  <a:lnTo>
                    <a:pt x="6" y="22"/>
                  </a:lnTo>
                  <a:lnTo>
                    <a:pt x="4" y="14"/>
                  </a:lnTo>
                  <a:lnTo>
                    <a:pt x="2" y="8"/>
                  </a:lnTo>
                  <a:lnTo>
                    <a:pt x="2" y="4"/>
                  </a:lnTo>
                  <a:lnTo>
                    <a:pt x="0" y="2"/>
                  </a:lnTo>
                  <a:lnTo>
                    <a:pt x="0" y="0"/>
                  </a:lnTo>
                  <a:lnTo>
                    <a:pt x="2" y="0"/>
                  </a:lnTo>
                  <a:lnTo>
                    <a:pt x="2" y="2"/>
                  </a:lnTo>
                  <a:lnTo>
                    <a:pt x="4" y="4"/>
                  </a:lnTo>
                  <a:lnTo>
                    <a:pt x="8" y="8"/>
                  </a:lnTo>
                  <a:lnTo>
                    <a:pt x="12" y="12"/>
                  </a:lnTo>
                  <a:lnTo>
                    <a:pt x="18" y="16"/>
                  </a:lnTo>
                  <a:lnTo>
                    <a:pt x="23" y="20"/>
                  </a:lnTo>
                  <a:lnTo>
                    <a:pt x="29" y="25"/>
                  </a:lnTo>
                  <a:lnTo>
                    <a:pt x="37" y="29"/>
                  </a:lnTo>
                  <a:lnTo>
                    <a:pt x="44" y="33"/>
                  </a:lnTo>
                  <a:lnTo>
                    <a:pt x="54" y="39"/>
                  </a:lnTo>
                  <a:lnTo>
                    <a:pt x="63" y="43"/>
                  </a:lnTo>
                  <a:lnTo>
                    <a:pt x="73" y="46"/>
                  </a:lnTo>
                  <a:lnTo>
                    <a:pt x="84" y="48"/>
                  </a:lnTo>
                  <a:lnTo>
                    <a:pt x="96" y="50"/>
                  </a:lnTo>
                  <a:lnTo>
                    <a:pt x="109" y="5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5" name="Line 36"/>
            <p:cNvSpPr>
              <a:spLocks noChangeShapeType="1"/>
            </p:cNvSpPr>
            <p:nvPr/>
          </p:nvSpPr>
          <p:spPr bwMode="auto">
            <a:xfrm flipV="1">
              <a:off x="2728" y="2323"/>
              <a:ext cx="33"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Line 37"/>
            <p:cNvSpPr>
              <a:spLocks noChangeShapeType="1"/>
            </p:cNvSpPr>
            <p:nvPr/>
          </p:nvSpPr>
          <p:spPr bwMode="auto">
            <a:xfrm flipV="1">
              <a:off x="2725" y="2335"/>
              <a:ext cx="3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7" name="Line 38"/>
            <p:cNvSpPr>
              <a:spLocks noChangeShapeType="1"/>
            </p:cNvSpPr>
            <p:nvPr/>
          </p:nvSpPr>
          <p:spPr bwMode="auto">
            <a:xfrm flipV="1">
              <a:off x="2721" y="2346"/>
              <a:ext cx="3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8" name="Line 39"/>
            <p:cNvSpPr>
              <a:spLocks noChangeShapeType="1"/>
            </p:cNvSpPr>
            <p:nvPr/>
          </p:nvSpPr>
          <p:spPr bwMode="auto">
            <a:xfrm flipV="1">
              <a:off x="2717" y="2358"/>
              <a:ext cx="3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9" name="Line 40"/>
            <p:cNvSpPr>
              <a:spLocks noChangeShapeType="1"/>
            </p:cNvSpPr>
            <p:nvPr/>
          </p:nvSpPr>
          <p:spPr bwMode="auto">
            <a:xfrm flipV="1">
              <a:off x="2713" y="2371"/>
              <a:ext cx="31"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0" name="Line 41"/>
            <p:cNvSpPr>
              <a:spLocks noChangeShapeType="1"/>
            </p:cNvSpPr>
            <p:nvPr/>
          </p:nvSpPr>
          <p:spPr bwMode="auto">
            <a:xfrm flipV="1">
              <a:off x="3000" y="2291"/>
              <a:ext cx="36"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1" name="Line 42"/>
            <p:cNvSpPr>
              <a:spLocks noChangeShapeType="1"/>
            </p:cNvSpPr>
            <p:nvPr/>
          </p:nvSpPr>
          <p:spPr bwMode="auto">
            <a:xfrm flipV="1">
              <a:off x="2996" y="2302"/>
              <a:ext cx="34"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2" name="Line 43"/>
            <p:cNvSpPr>
              <a:spLocks noChangeShapeType="1"/>
            </p:cNvSpPr>
            <p:nvPr/>
          </p:nvSpPr>
          <p:spPr bwMode="auto">
            <a:xfrm flipV="1">
              <a:off x="2990" y="2314"/>
              <a:ext cx="37" cy="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3" name="Line 44"/>
            <p:cNvSpPr>
              <a:spLocks noChangeShapeType="1"/>
            </p:cNvSpPr>
            <p:nvPr/>
          </p:nvSpPr>
          <p:spPr bwMode="auto">
            <a:xfrm flipV="1">
              <a:off x="2986" y="2327"/>
              <a:ext cx="37"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4" name="Line 45"/>
            <p:cNvSpPr>
              <a:spLocks noChangeShapeType="1"/>
            </p:cNvSpPr>
            <p:nvPr/>
          </p:nvSpPr>
          <p:spPr bwMode="auto">
            <a:xfrm flipV="1">
              <a:off x="2983" y="2339"/>
              <a:ext cx="36" cy="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5" name="Freeform 46"/>
            <p:cNvSpPr>
              <a:spLocks/>
            </p:cNvSpPr>
            <p:nvPr/>
          </p:nvSpPr>
          <p:spPr bwMode="auto">
            <a:xfrm>
              <a:off x="2593" y="2250"/>
              <a:ext cx="176" cy="45"/>
            </a:xfrm>
            <a:custGeom>
              <a:avLst/>
              <a:gdLst>
                <a:gd name="T0" fmla="*/ 176 w 176"/>
                <a:gd name="T1" fmla="*/ 4 h 45"/>
                <a:gd name="T2" fmla="*/ 174 w 176"/>
                <a:gd name="T3" fmla="*/ 4 h 45"/>
                <a:gd name="T4" fmla="*/ 170 w 176"/>
                <a:gd name="T5" fmla="*/ 4 h 45"/>
                <a:gd name="T6" fmla="*/ 166 w 176"/>
                <a:gd name="T7" fmla="*/ 2 h 45"/>
                <a:gd name="T8" fmla="*/ 158 w 176"/>
                <a:gd name="T9" fmla="*/ 2 h 45"/>
                <a:gd name="T10" fmla="*/ 151 w 176"/>
                <a:gd name="T11" fmla="*/ 2 h 45"/>
                <a:gd name="T12" fmla="*/ 139 w 176"/>
                <a:gd name="T13" fmla="*/ 0 h 45"/>
                <a:gd name="T14" fmla="*/ 128 w 176"/>
                <a:gd name="T15" fmla="*/ 0 h 45"/>
                <a:gd name="T16" fmla="*/ 116 w 176"/>
                <a:gd name="T17" fmla="*/ 2 h 45"/>
                <a:gd name="T18" fmla="*/ 103 w 176"/>
                <a:gd name="T19" fmla="*/ 4 h 45"/>
                <a:gd name="T20" fmla="*/ 90 w 176"/>
                <a:gd name="T21" fmla="*/ 6 h 45"/>
                <a:gd name="T22" fmla="*/ 74 w 176"/>
                <a:gd name="T23" fmla="*/ 8 h 45"/>
                <a:gd name="T24" fmla="*/ 59 w 176"/>
                <a:gd name="T25" fmla="*/ 12 h 45"/>
                <a:gd name="T26" fmla="*/ 44 w 176"/>
                <a:gd name="T27" fmla="*/ 18 h 45"/>
                <a:gd name="T28" fmla="*/ 30 w 176"/>
                <a:gd name="T29" fmla="*/ 25 h 45"/>
                <a:gd name="T30" fmla="*/ 15 w 176"/>
                <a:gd name="T31" fmla="*/ 35 h 45"/>
                <a:gd name="T32" fmla="*/ 0 w 176"/>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45"/>
                <a:gd name="T53" fmla="*/ 176 w 17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45">
                  <a:moveTo>
                    <a:pt x="176" y="4"/>
                  </a:moveTo>
                  <a:lnTo>
                    <a:pt x="174" y="4"/>
                  </a:lnTo>
                  <a:lnTo>
                    <a:pt x="170" y="4"/>
                  </a:lnTo>
                  <a:lnTo>
                    <a:pt x="166" y="2"/>
                  </a:lnTo>
                  <a:lnTo>
                    <a:pt x="158" y="2"/>
                  </a:lnTo>
                  <a:lnTo>
                    <a:pt x="151" y="2"/>
                  </a:lnTo>
                  <a:lnTo>
                    <a:pt x="139" y="0"/>
                  </a:lnTo>
                  <a:lnTo>
                    <a:pt x="128" y="0"/>
                  </a:lnTo>
                  <a:lnTo>
                    <a:pt x="116" y="2"/>
                  </a:lnTo>
                  <a:lnTo>
                    <a:pt x="103" y="4"/>
                  </a:lnTo>
                  <a:lnTo>
                    <a:pt x="90" y="6"/>
                  </a:lnTo>
                  <a:lnTo>
                    <a:pt x="74" y="8"/>
                  </a:lnTo>
                  <a:lnTo>
                    <a:pt x="59" y="12"/>
                  </a:lnTo>
                  <a:lnTo>
                    <a:pt x="44" y="18"/>
                  </a:lnTo>
                  <a:lnTo>
                    <a:pt x="30" y="25"/>
                  </a:lnTo>
                  <a:lnTo>
                    <a:pt x="15" y="35"/>
                  </a:lnTo>
                  <a:lnTo>
                    <a:pt x="0" y="4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46" name="Freeform 47"/>
            <p:cNvSpPr>
              <a:spLocks/>
            </p:cNvSpPr>
            <p:nvPr/>
          </p:nvSpPr>
          <p:spPr bwMode="auto">
            <a:xfrm>
              <a:off x="2585" y="2270"/>
              <a:ext cx="168" cy="61"/>
            </a:xfrm>
            <a:custGeom>
              <a:avLst/>
              <a:gdLst>
                <a:gd name="T0" fmla="*/ 168 w 168"/>
                <a:gd name="T1" fmla="*/ 0 h 61"/>
                <a:gd name="T2" fmla="*/ 166 w 168"/>
                <a:gd name="T3" fmla="*/ 0 h 61"/>
                <a:gd name="T4" fmla="*/ 163 w 168"/>
                <a:gd name="T5" fmla="*/ 0 h 61"/>
                <a:gd name="T6" fmla="*/ 155 w 168"/>
                <a:gd name="T7" fmla="*/ 1 h 61"/>
                <a:gd name="T8" fmla="*/ 145 w 168"/>
                <a:gd name="T9" fmla="*/ 1 h 61"/>
                <a:gd name="T10" fmla="*/ 136 w 168"/>
                <a:gd name="T11" fmla="*/ 3 h 61"/>
                <a:gd name="T12" fmla="*/ 122 w 168"/>
                <a:gd name="T13" fmla="*/ 3 h 61"/>
                <a:gd name="T14" fmla="*/ 109 w 168"/>
                <a:gd name="T15" fmla="*/ 7 h 61"/>
                <a:gd name="T16" fmla="*/ 96 w 168"/>
                <a:gd name="T17" fmla="*/ 9 h 61"/>
                <a:gd name="T18" fmla="*/ 82 w 168"/>
                <a:gd name="T19" fmla="*/ 13 h 61"/>
                <a:gd name="T20" fmla="*/ 67 w 168"/>
                <a:gd name="T21" fmla="*/ 17 h 61"/>
                <a:gd name="T22" fmla="*/ 54 w 168"/>
                <a:gd name="T23" fmla="*/ 21 h 61"/>
                <a:gd name="T24" fmla="*/ 40 w 168"/>
                <a:gd name="T25" fmla="*/ 26 h 61"/>
                <a:gd name="T26" fmla="*/ 27 w 168"/>
                <a:gd name="T27" fmla="*/ 34 h 61"/>
                <a:gd name="T28" fmla="*/ 15 w 168"/>
                <a:gd name="T29" fmla="*/ 42 h 61"/>
                <a:gd name="T30" fmla="*/ 8 w 168"/>
                <a:gd name="T31" fmla="*/ 51 h 61"/>
                <a:gd name="T32" fmla="*/ 0 w 168"/>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61"/>
                <a:gd name="T53" fmla="*/ 168 w 168"/>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61">
                  <a:moveTo>
                    <a:pt x="168" y="0"/>
                  </a:moveTo>
                  <a:lnTo>
                    <a:pt x="166" y="0"/>
                  </a:lnTo>
                  <a:lnTo>
                    <a:pt x="163" y="0"/>
                  </a:lnTo>
                  <a:lnTo>
                    <a:pt x="155" y="1"/>
                  </a:lnTo>
                  <a:lnTo>
                    <a:pt x="145" y="1"/>
                  </a:lnTo>
                  <a:lnTo>
                    <a:pt x="136" y="3"/>
                  </a:lnTo>
                  <a:lnTo>
                    <a:pt x="122" y="3"/>
                  </a:lnTo>
                  <a:lnTo>
                    <a:pt x="109" y="7"/>
                  </a:lnTo>
                  <a:lnTo>
                    <a:pt x="96" y="9"/>
                  </a:lnTo>
                  <a:lnTo>
                    <a:pt x="82" y="13"/>
                  </a:lnTo>
                  <a:lnTo>
                    <a:pt x="67" y="17"/>
                  </a:lnTo>
                  <a:lnTo>
                    <a:pt x="54" y="21"/>
                  </a:lnTo>
                  <a:lnTo>
                    <a:pt x="40" y="26"/>
                  </a:lnTo>
                  <a:lnTo>
                    <a:pt x="27" y="34"/>
                  </a:lnTo>
                  <a:lnTo>
                    <a:pt x="15" y="42"/>
                  </a:lnTo>
                  <a:lnTo>
                    <a:pt x="8" y="51"/>
                  </a:lnTo>
                  <a:lnTo>
                    <a:pt x="0" y="6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47" name="Freeform 48"/>
            <p:cNvSpPr>
              <a:spLocks/>
            </p:cNvSpPr>
            <p:nvPr/>
          </p:nvSpPr>
          <p:spPr bwMode="auto">
            <a:xfrm>
              <a:off x="2581" y="2287"/>
              <a:ext cx="163" cy="100"/>
            </a:xfrm>
            <a:custGeom>
              <a:avLst/>
              <a:gdLst>
                <a:gd name="T0" fmla="*/ 163 w 163"/>
                <a:gd name="T1" fmla="*/ 0 h 100"/>
                <a:gd name="T2" fmla="*/ 157 w 163"/>
                <a:gd name="T3" fmla="*/ 2 h 100"/>
                <a:gd name="T4" fmla="*/ 149 w 163"/>
                <a:gd name="T5" fmla="*/ 4 h 100"/>
                <a:gd name="T6" fmla="*/ 140 w 163"/>
                <a:gd name="T7" fmla="*/ 8 h 100"/>
                <a:gd name="T8" fmla="*/ 128 w 163"/>
                <a:gd name="T9" fmla="*/ 11 h 100"/>
                <a:gd name="T10" fmla="*/ 115 w 163"/>
                <a:gd name="T11" fmla="*/ 17 h 100"/>
                <a:gd name="T12" fmla="*/ 102 w 163"/>
                <a:gd name="T13" fmla="*/ 23 h 100"/>
                <a:gd name="T14" fmla="*/ 86 w 163"/>
                <a:gd name="T15" fmla="*/ 31 h 100"/>
                <a:gd name="T16" fmla="*/ 71 w 163"/>
                <a:gd name="T17" fmla="*/ 36 h 100"/>
                <a:gd name="T18" fmla="*/ 58 w 163"/>
                <a:gd name="T19" fmla="*/ 44 h 100"/>
                <a:gd name="T20" fmla="*/ 42 w 163"/>
                <a:gd name="T21" fmla="*/ 54 h 100"/>
                <a:gd name="T22" fmla="*/ 31 w 163"/>
                <a:gd name="T23" fmla="*/ 61 h 100"/>
                <a:gd name="T24" fmla="*/ 19 w 163"/>
                <a:gd name="T25" fmla="*/ 71 h 100"/>
                <a:gd name="T26" fmla="*/ 10 w 163"/>
                <a:gd name="T27" fmla="*/ 80 h 100"/>
                <a:gd name="T28" fmla="*/ 4 w 163"/>
                <a:gd name="T29" fmla="*/ 90 h 100"/>
                <a:gd name="T30" fmla="*/ 0 w 163"/>
                <a:gd name="T31" fmla="*/ 10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00"/>
                <a:gd name="T50" fmla="*/ 163 w 163"/>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00">
                  <a:moveTo>
                    <a:pt x="163" y="0"/>
                  </a:moveTo>
                  <a:lnTo>
                    <a:pt x="157" y="2"/>
                  </a:lnTo>
                  <a:lnTo>
                    <a:pt x="149" y="4"/>
                  </a:lnTo>
                  <a:lnTo>
                    <a:pt x="140" y="8"/>
                  </a:lnTo>
                  <a:lnTo>
                    <a:pt x="128" y="11"/>
                  </a:lnTo>
                  <a:lnTo>
                    <a:pt x="115" y="17"/>
                  </a:lnTo>
                  <a:lnTo>
                    <a:pt x="102" y="23"/>
                  </a:lnTo>
                  <a:lnTo>
                    <a:pt x="86" y="31"/>
                  </a:lnTo>
                  <a:lnTo>
                    <a:pt x="71" y="36"/>
                  </a:lnTo>
                  <a:lnTo>
                    <a:pt x="58" y="44"/>
                  </a:lnTo>
                  <a:lnTo>
                    <a:pt x="42" y="54"/>
                  </a:lnTo>
                  <a:lnTo>
                    <a:pt x="31" y="61"/>
                  </a:lnTo>
                  <a:lnTo>
                    <a:pt x="19" y="71"/>
                  </a:lnTo>
                  <a:lnTo>
                    <a:pt x="10" y="80"/>
                  </a:lnTo>
                  <a:lnTo>
                    <a:pt x="4" y="90"/>
                  </a:lnTo>
                  <a:lnTo>
                    <a:pt x="0" y="10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48" name="Freeform 49"/>
            <p:cNvSpPr>
              <a:spLocks/>
            </p:cNvSpPr>
            <p:nvPr/>
          </p:nvSpPr>
          <p:spPr bwMode="auto">
            <a:xfrm>
              <a:off x="2839" y="1978"/>
              <a:ext cx="121" cy="176"/>
            </a:xfrm>
            <a:custGeom>
              <a:avLst/>
              <a:gdLst>
                <a:gd name="T0" fmla="*/ 0 w 121"/>
                <a:gd name="T1" fmla="*/ 176 h 176"/>
                <a:gd name="T2" fmla="*/ 2 w 121"/>
                <a:gd name="T3" fmla="*/ 175 h 176"/>
                <a:gd name="T4" fmla="*/ 2 w 121"/>
                <a:gd name="T5" fmla="*/ 171 h 176"/>
                <a:gd name="T6" fmla="*/ 4 w 121"/>
                <a:gd name="T7" fmla="*/ 163 h 176"/>
                <a:gd name="T8" fmla="*/ 8 w 121"/>
                <a:gd name="T9" fmla="*/ 155 h 176"/>
                <a:gd name="T10" fmla="*/ 12 w 121"/>
                <a:gd name="T11" fmla="*/ 146 h 176"/>
                <a:gd name="T12" fmla="*/ 16 w 121"/>
                <a:gd name="T13" fmla="*/ 132 h 176"/>
                <a:gd name="T14" fmla="*/ 21 w 121"/>
                <a:gd name="T15" fmla="*/ 119 h 176"/>
                <a:gd name="T16" fmla="*/ 27 w 121"/>
                <a:gd name="T17" fmla="*/ 105 h 176"/>
                <a:gd name="T18" fmla="*/ 35 w 121"/>
                <a:gd name="T19" fmla="*/ 90 h 176"/>
                <a:gd name="T20" fmla="*/ 44 w 121"/>
                <a:gd name="T21" fmla="*/ 77 h 176"/>
                <a:gd name="T22" fmla="*/ 54 w 121"/>
                <a:gd name="T23" fmla="*/ 61 h 176"/>
                <a:gd name="T24" fmla="*/ 65 w 121"/>
                <a:gd name="T25" fmla="*/ 46 h 176"/>
                <a:gd name="T26" fmla="*/ 77 w 121"/>
                <a:gd name="T27" fmla="*/ 33 h 176"/>
                <a:gd name="T28" fmla="*/ 90 w 121"/>
                <a:gd name="T29" fmla="*/ 21 h 176"/>
                <a:gd name="T30" fmla="*/ 105 w 121"/>
                <a:gd name="T31" fmla="*/ 10 h 176"/>
                <a:gd name="T32" fmla="*/ 121 w 121"/>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76"/>
                <a:gd name="T53" fmla="*/ 121 w 121"/>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76">
                  <a:moveTo>
                    <a:pt x="0" y="176"/>
                  </a:moveTo>
                  <a:lnTo>
                    <a:pt x="2" y="175"/>
                  </a:lnTo>
                  <a:lnTo>
                    <a:pt x="2" y="171"/>
                  </a:lnTo>
                  <a:lnTo>
                    <a:pt x="4" y="163"/>
                  </a:lnTo>
                  <a:lnTo>
                    <a:pt x="8" y="155"/>
                  </a:lnTo>
                  <a:lnTo>
                    <a:pt x="12" y="146"/>
                  </a:lnTo>
                  <a:lnTo>
                    <a:pt x="16" y="132"/>
                  </a:lnTo>
                  <a:lnTo>
                    <a:pt x="21" y="119"/>
                  </a:lnTo>
                  <a:lnTo>
                    <a:pt x="27" y="105"/>
                  </a:lnTo>
                  <a:lnTo>
                    <a:pt x="35" y="90"/>
                  </a:lnTo>
                  <a:lnTo>
                    <a:pt x="44" y="77"/>
                  </a:lnTo>
                  <a:lnTo>
                    <a:pt x="54" y="61"/>
                  </a:lnTo>
                  <a:lnTo>
                    <a:pt x="65" y="46"/>
                  </a:lnTo>
                  <a:lnTo>
                    <a:pt x="77" y="33"/>
                  </a:lnTo>
                  <a:lnTo>
                    <a:pt x="90" y="21"/>
                  </a:lnTo>
                  <a:lnTo>
                    <a:pt x="105" y="10"/>
                  </a:lnTo>
                  <a:lnTo>
                    <a:pt x="121"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49" name="Freeform 50"/>
            <p:cNvSpPr>
              <a:spLocks/>
            </p:cNvSpPr>
            <p:nvPr/>
          </p:nvSpPr>
          <p:spPr bwMode="auto">
            <a:xfrm>
              <a:off x="2321" y="2534"/>
              <a:ext cx="300" cy="267"/>
            </a:xfrm>
            <a:custGeom>
              <a:avLst/>
              <a:gdLst>
                <a:gd name="T0" fmla="*/ 222 w 300"/>
                <a:gd name="T1" fmla="*/ 46 h 267"/>
                <a:gd name="T2" fmla="*/ 218 w 300"/>
                <a:gd name="T3" fmla="*/ 48 h 267"/>
                <a:gd name="T4" fmla="*/ 209 w 300"/>
                <a:gd name="T5" fmla="*/ 50 h 267"/>
                <a:gd name="T6" fmla="*/ 201 w 300"/>
                <a:gd name="T7" fmla="*/ 56 h 267"/>
                <a:gd name="T8" fmla="*/ 197 w 300"/>
                <a:gd name="T9" fmla="*/ 64 h 267"/>
                <a:gd name="T10" fmla="*/ 197 w 300"/>
                <a:gd name="T11" fmla="*/ 79 h 267"/>
                <a:gd name="T12" fmla="*/ 188 w 300"/>
                <a:gd name="T13" fmla="*/ 96 h 267"/>
                <a:gd name="T14" fmla="*/ 176 w 300"/>
                <a:gd name="T15" fmla="*/ 108 h 267"/>
                <a:gd name="T16" fmla="*/ 167 w 300"/>
                <a:gd name="T17" fmla="*/ 117 h 267"/>
                <a:gd name="T18" fmla="*/ 155 w 300"/>
                <a:gd name="T19" fmla="*/ 127 h 267"/>
                <a:gd name="T20" fmla="*/ 138 w 300"/>
                <a:gd name="T21" fmla="*/ 138 h 267"/>
                <a:gd name="T22" fmla="*/ 69 w 300"/>
                <a:gd name="T23" fmla="*/ 140 h 267"/>
                <a:gd name="T24" fmla="*/ 4 w 300"/>
                <a:gd name="T25" fmla="*/ 181 h 267"/>
                <a:gd name="T26" fmla="*/ 0 w 300"/>
                <a:gd name="T27" fmla="*/ 204 h 267"/>
                <a:gd name="T28" fmla="*/ 10 w 300"/>
                <a:gd name="T29" fmla="*/ 223 h 267"/>
                <a:gd name="T30" fmla="*/ 19 w 300"/>
                <a:gd name="T31" fmla="*/ 234 h 267"/>
                <a:gd name="T32" fmla="*/ 31 w 300"/>
                <a:gd name="T33" fmla="*/ 246 h 267"/>
                <a:gd name="T34" fmla="*/ 44 w 300"/>
                <a:gd name="T35" fmla="*/ 257 h 267"/>
                <a:gd name="T36" fmla="*/ 61 w 300"/>
                <a:gd name="T37" fmla="*/ 263 h 267"/>
                <a:gd name="T38" fmla="*/ 81 w 300"/>
                <a:gd name="T39" fmla="*/ 267 h 267"/>
                <a:gd name="T40" fmla="*/ 96 w 300"/>
                <a:gd name="T41" fmla="*/ 267 h 267"/>
                <a:gd name="T42" fmla="*/ 109 w 300"/>
                <a:gd name="T43" fmla="*/ 261 h 267"/>
                <a:gd name="T44" fmla="*/ 117 w 300"/>
                <a:gd name="T45" fmla="*/ 244 h 267"/>
                <a:gd name="T46" fmla="*/ 113 w 300"/>
                <a:gd name="T47" fmla="*/ 223 h 267"/>
                <a:gd name="T48" fmla="*/ 88 w 300"/>
                <a:gd name="T49" fmla="*/ 236 h 267"/>
                <a:gd name="T50" fmla="*/ 224 w 300"/>
                <a:gd name="T51" fmla="*/ 129 h 267"/>
                <a:gd name="T52" fmla="*/ 239 w 300"/>
                <a:gd name="T53" fmla="*/ 125 h 267"/>
                <a:gd name="T54" fmla="*/ 258 w 300"/>
                <a:gd name="T55" fmla="*/ 117 h 267"/>
                <a:gd name="T56" fmla="*/ 277 w 300"/>
                <a:gd name="T57" fmla="*/ 108 h 267"/>
                <a:gd name="T58" fmla="*/ 285 w 300"/>
                <a:gd name="T59" fmla="*/ 104 h 267"/>
                <a:gd name="T60" fmla="*/ 276 w 300"/>
                <a:gd name="T61" fmla="*/ 23 h 267"/>
                <a:gd name="T62" fmla="*/ 199 w 300"/>
                <a:gd name="T63" fmla="*/ 27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267"/>
                <a:gd name="T98" fmla="*/ 300 w 300"/>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267">
                  <a:moveTo>
                    <a:pt x="199" y="27"/>
                  </a:moveTo>
                  <a:lnTo>
                    <a:pt x="222" y="46"/>
                  </a:lnTo>
                  <a:lnTo>
                    <a:pt x="220" y="46"/>
                  </a:lnTo>
                  <a:lnTo>
                    <a:pt x="218" y="48"/>
                  </a:lnTo>
                  <a:lnTo>
                    <a:pt x="214" y="50"/>
                  </a:lnTo>
                  <a:lnTo>
                    <a:pt x="209" y="50"/>
                  </a:lnTo>
                  <a:lnTo>
                    <a:pt x="205" y="54"/>
                  </a:lnTo>
                  <a:lnTo>
                    <a:pt x="201" y="56"/>
                  </a:lnTo>
                  <a:lnTo>
                    <a:pt x="197" y="60"/>
                  </a:lnTo>
                  <a:lnTo>
                    <a:pt x="197" y="64"/>
                  </a:lnTo>
                  <a:lnTo>
                    <a:pt x="197" y="73"/>
                  </a:lnTo>
                  <a:lnTo>
                    <a:pt x="197" y="79"/>
                  </a:lnTo>
                  <a:lnTo>
                    <a:pt x="195" y="87"/>
                  </a:lnTo>
                  <a:lnTo>
                    <a:pt x="188" y="96"/>
                  </a:lnTo>
                  <a:lnTo>
                    <a:pt x="182" y="102"/>
                  </a:lnTo>
                  <a:lnTo>
                    <a:pt x="176" y="108"/>
                  </a:lnTo>
                  <a:lnTo>
                    <a:pt x="172" y="114"/>
                  </a:lnTo>
                  <a:lnTo>
                    <a:pt x="167" y="117"/>
                  </a:lnTo>
                  <a:lnTo>
                    <a:pt x="161" y="123"/>
                  </a:lnTo>
                  <a:lnTo>
                    <a:pt x="155" y="127"/>
                  </a:lnTo>
                  <a:lnTo>
                    <a:pt x="147" y="133"/>
                  </a:lnTo>
                  <a:lnTo>
                    <a:pt x="138" y="138"/>
                  </a:lnTo>
                  <a:lnTo>
                    <a:pt x="98" y="163"/>
                  </a:lnTo>
                  <a:lnTo>
                    <a:pt x="69" y="140"/>
                  </a:lnTo>
                  <a:lnTo>
                    <a:pt x="6" y="177"/>
                  </a:lnTo>
                  <a:lnTo>
                    <a:pt x="4" y="181"/>
                  </a:lnTo>
                  <a:lnTo>
                    <a:pt x="0" y="190"/>
                  </a:lnTo>
                  <a:lnTo>
                    <a:pt x="0" y="204"/>
                  </a:lnTo>
                  <a:lnTo>
                    <a:pt x="6" y="217"/>
                  </a:lnTo>
                  <a:lnTo>
                    <a:pt x="10" y="223"/>
                  </a:lnTo>
                  <a:lnTo>
                    <a:pt x="16" y="229"/>
                  </a:lnTo>
                  <a:lnTo>
                    <a:pt x="19" y="234"/>
                  </a:lnTo>
                  <a:lnTo>
                    <a:pt x="25" y="240"/>
                  </a:lnTo>
                  <a:lnTo>
                    <a:pt x="31" y="246"/>
                  </a:lnTo>
                  <a:lnTo>
                    <a:pt x="37" y="252"/>
                  </a:lnTo>
                  <a:lnTo>
                    <a:pt x="44" y="257"/>
                  </a:lnTo>
                  <a:lnTo>
                    <a:pt x="54" y="259"/>
                  </a:lnTo>
                  <a:lnTo>
                    <a:pt x="61" y="263"/>
                  </a:lnTo>
                  <a:lnTo>
                    <a:pt x="71" y="265"/>
                  </a:lnTo>
                  <a:lnTo>
                    <a:pt x="81" y="267"/>
                  </a:lnTo>
                  <a:lnTo>
                    <a:pt x="90" y="267"/>
                  </a:lnTo>
                  <a:lnTo>
                    <a:pt x="96" y="267"/>
                  </a:lnTo>
                  <a:lnTo>
                    <a:pt x="104" y="265"/>
                  </a:lnTo>
                  <a:lnTo>
                    <a:pt x="109" y="261"/>
                  </a:lnTo>
                  <a:lnTo>
                    <a:pt x="113" y="256"/>
                  </a:lnTo>
                  <a:lnTo>
                    <a:pt x="117" y="244"/>
                  </a:lnTo>
                  <a:lnTo>
                    <a:pt x="115" y="233"/>
                  </a:lnTo>
                  <a:lnTo>
                    <a:pt x="113" y="223"/>
                  </a:lnTo>
                  <a:lnTo>
                    <a:pt x="113" y="221"/>
                  </a:lnTo>
                  <a:lnTo>
                    <a:pt x="88" y="236"/>
                  </a:lnTo>
                  <a:lnTo>
                    <a:pt x="245" y="104"/>
                  </a:lnTo>
                  <a:lnTo>
                    <a:pt x="224" y="129"/>
                  </a:lnTo>
                  <a:lnTo>
                    <a:pt x="230" y="129"/>
                  </a:lnTo>
                  <a:lnTo>
                    <a:pt x="239" y="125"/>
                  </a:lnTo>
                  <a:lnTo>
                    <a:pt x="249" y="123"/>
                  </a:lnTo>
                  <a:lnTo>
                    <a:pt x="258" y="117"/>
                  </a:lnTo>
                  <a:lnTo>
                    <a:pt x="268" y="114"/>
                  </a:lnTo>
                  <a:lnTo>
                    <a:pt x="277" y="108"/>
                  </a:lnTo>
                  <a:lnTo>
                    <a:pt x="281" y="106"/>
                  </a:lnTo>
                  <a:lnTo>
                    <a:pt x="285" y="104"/>
                  </a:lnTo>
                  <a:lnTo>
                    <a:pt x="300" y="52"/>
                  </a:lnTo>
                  <a:lnTo>
                    <a:pt x="276" y="23"/>
                  </a:lnTo>
                  <a:lnTo>
                    <a:pt x="268" y="0"/>
                  </a:lnTo>
                  <a:lnTo>
                    <a:pt x="199" y="2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50" name="Freeform 51"/>
            <p:cNvSpPr>
              <a:spLocks/>
            </p:cNvSpPr>
            <p:nvPr/>
          </p:nvSpPr>
          <p:spPr bwMode="auto">
            <a:xfrm>
              <a:off x="2321" y="2534"/>
              <a:ext cx="300" cy="267"/>
            </a:xfrm>
            <a:custGeom>
              <a:avLst/>
              <a:gdLst>
                <a:gd name="T0" fmla="*/ 222 w 300"/>
                <a:gd name="T1" fmla="*/ 46 h 267"/>
                <a:gd name="T2" fmla="*/ 218 w 300"/>
                <a:gd name="T3" fmla="*/ 48 h 267"/>
                <a:gd name="T4" fmla="*/ 209 w 300"/>
                <a:gd name="T5" fmla="*/ 50 h 267"/>
                <a:gd name="T6" fmla="*/ 201 w 300"/>
                <a:gd name="T7" fmla="*/ 56 h 267"/>
                <a:gd name="T8" fmla="*/ 197 w 300"/>
                <a:gd name="T9" fmla="*/ 64 h 267"/>
                <a:gd name="T10" fmla="*/ 197 w 300"/>
                <a:gd name="T11" fmla="*/ 79 h 267"/>
                <a:gd name="T12" fmla="*/ 188 w 300"/>
                <a:gd name="T13" fmla="*/ 96 h 267"/>
                <a:gd name="T14" fmla="*/ 176 w 300"/>
                <a:gd name="T15" fmla="*/ 108 h 267"/>
                <a:gd name="T16" fmla="*/ 167 w 300"/>
                <a:gd name="T17" fmla="*/ 117 h 267"/>
                <a:gd name="T18" fmla="*/ 155 w 300"/>
                <a:gd name="T19" fmla="*/ 127 h 267"/>
                <a:gd name="T20" fmla="*/ 138 w 300"/>
                <a:gd name="T21" fmla="*/ 138 h 267"/>
                <a:gd name="T22" fmla="*/ 69 w 300"/>
                <a:gd name="T23" fmla="*/ 140 h 267"/>
                <a:gd name="T24" fmla="*/ 4 w 300"/>
                <a:gd name="T25" fmla="*/ 181 h 267"/>
                <a:gd name="T26" fmla="*/ 0 w 300"/>
                <a:gd name="T27" fmla="*/ 204 h 267"/>
                <a:gd name="T28" fmla="*/ 10 w 300"/>
                <a:gd name="T29" fmla="*/ 223 h 267"/>
                <a:gd name="T30" fmla="*/ 19 w 300"/>
                <a:gd name="T31" fmla="*/ 234 h 267"/>
                <a:gd name="T32" fmla="*/ 31 w 300"/>
                <a:gd name="T33" fmla="*/ 246 h 267"/>
                <a:gd name="T34" fmla="*/ 44 w 300"/>
                <a:gd name="T35" fmla="*/ 257 h 267"/>
                <a:gd name="T36" fmla="*/ 61 w 300"/>
                <a:gd name="T37" fmla="*/ 263 h 267"/>
                <a:gd name="T38" fmla="*/ 81 w 300"/>
                <a:gd name="T39" fmla="*/ 267 h 267"/>
                <a:gd name="T40" fmla="*/ 96 w 300"/>
                <a:gd name="T41" fmla="*/ 267 h 267"/>
                <a:gd name="T42" fmla="*/ 109 w 300"/>
                <a:gd name="T43" fmla="*/ 261 h 267"/>
                <a:gd name="T44" fmla="*/ 117 w 300"/>
                <a:gd name="T45" fmla="*/ 244 h 267"/>
                <a:gd name="T46" fmla="*/ 113 w 300"/>
                <a:gd name="T47" fmla="*/ 223 h 267"/>
                <a:gd name="T48" fmla="*/ 88 w 300"/>
                <a:gd name="T49" fmla="*/ 236 h 267"/>
                <a:gd name="T50" fmla="*/ 224 w 300"/>
                <a:gd name="T51" fmla="*/ 129 h 267"/>
                <a:gd name="T52" fmla="*/ 239 w 300"/>
                <a:gd name="T53" fmla="*/ 125 h 267"/>
                <a:gd name="T54" fmla="*/ 258 w 300"/>
                <a:gd name="T55" fmla="*/ 117 h 267"/>
                <a:gd name="T56" fmla="*/ 277 w 300"/>
                <a:gd name="T57" fmla="*/ 108 h 267"/>
                <a:gd name="T58" fmla="*/ 285 w 300"/>
                <a:gd name="T59" fmla="*/ 104 h 267"/>
                <a:gd name="T60" fmla="*/ 276 w 300"/>
                <a:gd name="T61" fmla="*/ 23 h 267"/>
                <a:gd name="T62" fmla="*/ 199 w 300"/>
                <a:gd name="T63" fmla="*/ 27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267"/>
                <a:gd name="T98" fmla="*/ 300 w 300"/>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267">
                  <a:moveTo>
                    <a:pt x="199" y="27"/>
                  </a:moveTo>
                  <a:lnTo>
                    <a:pt x="222" y="46"/>
                  </a:lnTo>
                  <a:lnTo>
                    <a:pt x="220" y="46"/>
                  </a:lnTo>
                  <a:lnTo>
                    <a:pt x="218" y="48"/>
                  </a:lnTo>
                  <a:lnTo>
                    <a:pt x="214" y="50"/>
                  </a:lnTo>
                  <a:lnTo>
                    <a:pt x="209" y="50"/>
                  </a:lnTo>
                  <a:lnTo>
                    <a:pt x="205" y="54"/>
                  </a:lnTo>
                  <a:lnTo>
                    <a:pt x="201" y="56"/>
                  </a:lnTo>
                  <a:lnTo>
                    <a:pt x="197" y="60"/>
                  </a:lnTo>
                  <a:lnTo>
                    <a:pt x="197" y="64"/>
                  </a:lnTo>
                  <a:lnTo>
                    <a:pt x="197" y="73"/>
                  </a:lnTo>
                  <a:lnTo>
                    <a:pt x="197" y="79"/>
                  </a:lnTo>
                  <a:lnTo>
                    <a:pt x="195" y="87"/>
                  </a:lnTo>
                  <a:lnTo>
                    <a:pt x="188" y="96"/>
                  </a:lnTo>
                  <a:lnTo>
                    <a:pt x="182" y="102"/>
                  </a:lnTo>
                  <a:lnTo>
                    <a:pt x="176" y="108"/>
                  </a:lnTo>
                  <a:lnTo>
                    <a:pt x="172" y="114"/>
                  </a:lnTo>
                  <a:lnTo>
                    <a:pt x="167" y="117"/>
                  </a:lnTo>
                  <a:lnTo>
                    <a:pt x="161" y="123"/>
                  </a:lnTo>
                  <a:lnTo>
                    <a:pt x="155" y="127"/>
                  </a:lnTo>
                  <a:lnTo>
                    <a:pt x="147" y="133"/>
                  </a:lnTo>
                  <a:lnTo>
                    <a:pt x="138" y="138"/>
                  </a:lnTo>
                  <a:lnTo>
                    <a:pt x="98" y="163"/>
                  </a:lnTo>
                  <a:lnTo>
                    <a:pt x="69" y="140"/>
                  </a:lnTo>
                  <a:lnTo>
                    <a:pt x="6" y="177"/>
                  </a:lnTo>
                  <a:lnTo>
                    <a:pt x="4" y="181"/>
                  </a:lnTo>
                  <a:lnTo>
                    <a:pt x="0" y="190"/>
                  </a:lnTo>
                  <a:lnTo>
                    <a:pt x="0" y="204"/>
                  </a:lnTo>
                  <a:lnTo>
                    <a:pt x="6" y="217"/>
                  </a:lnTo>
                  <a:lnTo>
                    <a:pt x="10" y="223"/>
                  </a:lnTo>
                  <a:lnTo>
                    <a:pt x="16" y="229"/>
                  </a:lnTo>
                  <a:lnTo>
                    <a:pt x="19" y="234"/>
                  </a:lnTo>
                  <a:lnTo>
                    <a:pt x="25" y="240"/>
                  </a:lnTo>
                  <a:lnTo>
                    <a:pt x="31" y="246"/>
                  </a:lnTo>
                  <a:lnTo>
                    <a:pt x="37" y="252"/>
                  </a:lnTo>
                  <a:lnTo>
                    <a:pt x="44" y="257"/>
                  </a:lnTo>
                  <a:lnTo>
                    <a:pt x="54" y="259"/>
                  </a:lnTo>
                  <a:lnTo>
                    <a:pt x="61" y="263"/>
                  </a:lnTo>
                  <a:lnTo>
                    <a:pt x="71" y="265"/>
                  </a:lnTo>
                  <a:lnTo>
                    <a:pt x="81" y="267"/>
                  </a:lnTo>
                  <a:lnTo>
                    <a:pt x="90" y="267"/>
                  </a:lnTo>
                  <a:lnTo>
                    <a:pt x="96" y="267"/>
                  </a:lnTo>
                  <a:lnTo>
                    <a:pt x="104" y="265"/>
                  </a:lnTo>
                  <a:lnTo>
                    <a:pt x="109" y="261"/>
                  </a:lnTo>
                  <a:lnTo>
                    <a:pt x="113" y="256"/>
                  </a:lnTo>
                  <a:lnTo>
                    <a:pt x="117" y="244"/>
                  </a:lnTo>
                  <a:lnTo>
                    <a:pt x="115" y="233"/>
                  </a:lnTo>
                  <a:lnTo>
                    <a:pt x="113" y="223"/>
                  </a:lnTo>
                  <a:lnTo>
                    <a:pt x="113" y="221"/>
                  </a:lnTo>
                  <a:lnTo>
                    <a:pt x="88" y="236"/>
                  </a:lnTo>
                  <a:lnTo>
                    <a:pt x="245" y="104"/>
                  </a:lnTo>
                  <a:lnTo>
                    <a:pt x="224" y="129"/>
                  </a:lnTo>
                  <a:lnTo>
                    <a:pt x="230" y="129"/>
                  </a:lnTo>
                  <a:lnTo>
                    <a:pt x="239" y="125"/>
                  </a:lnTo>
                  <a:lnTo>
                    <a:pt x="249" y="123"/>
                  </a:lnTo>
                  <a:lnTo>
                    <a:pt x="258" y="117"/>
                  </a:lnTo>
                  <a:lnTo>
                    <a:pt x="268" y="114"/>
                  </a:lnTo>
                  <a:lnTo>
                    <a:pt x="277" y="108"/>
                  </a:lnTo>
                  <a:lnTo>
                    <a:pt x="281" y="106"/>
                  </a:lnTo>
                  <a:lnTo>
                    <a:pt x="285" y="104"/>
                  </a:lnTo>
                  <a:lnTo>
                    <a:pt x="300" y="52"/>
                  </a:lnTo>
                  <a:lnTo>
                    <a:pt x="276" y="23"/>
                  </a:lnTo>
                  <a:lnTo>
                    <a:pt x="268" y="0"/>
                  </a:lnTo>
                  <a:lnTo>
                    <a:pt x="199" y="2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1" name="Freeform 52"/>
            <p:cNvSpPr>
              <a:spLocks/>
            </p:cNvSpPr>
            <p:nvPr/>
          </p:nvSpPr>
          <p:spPr bwMode="auto">
            <a:xfrm>
              <a:off x="3017" y="2837"/>
              <a:ext cx="38" cy="121"/>
            </a:xfrm>
            <a:custGeom>
              <a:avLst/>
              <a:gdLst>
                <a:gd name="T0" fmla="*/ 10 w 38"/>
                <a:gd name="T1" fmla="*/ 0 h 121"/>
                <a:gd name="T2" fmla="*/ 11 w 38"/>
                <a:gd name="T3" fmla="*/ 0 h 121"/>
                <a:gd name="T4" fmla="*/ 15 w 38"/>
                <a:gd name="T5" fmla="*/ 0 h 121"/>
                <a:gd name="T6" fmla="*/ 19 w 38"/>
                <a:gd name="T7" fmla="*/ 2 h 121"/>
                <a:gd name="T8" fmla="*/ 25 w 38"/>
                <a:gd name="T9" fmla="*/ 2 h 121"/>
                <a:gd name="T10" fmla="*/ 29 w 38"/>
                <a:gd name="T11" fmla="*/ 6 h 121"/>
                <a:gd name="T12" fmla="*/ 34 w 38"/>
                <a:gd name="T13" fmla="*/ 10 h 121"/>
                <a:gd name="T14" fmla="*/ 36 w 38"/>
                <a:gd name="T15" fmla="*/ 14 h 121"/>
                <a:gd name="T16" fmla="*/ 38 w 38"/>
                <a:gd name="T17" fmla="*/ 22 h 121"/>
                <a:gd name="T18" fmla="*/ 36 w 38"/>
                <a:gd name="T19" fmla="*/ 33 h 121"/>
                <a:gd name="T20" fmla="*/ 36 w 38"/>
                <a:gd name="T21" fmla="*/ 39 h 121"/>
                <a:gd name="T22" fmla="*/ 32 w 38"/>
                <a:gd name="T23" fmla="*/ 47 h 121"/>
                <a:gd name="T24" fmla="*/ 31 w 38"/>
                <a:gd name="T25" fmla="*/ 62 h 121"/>
                <a:gd name="T26" fmla="*/ 27 w 38"/>
                <a:gd name="T27" fmla="*/ 70 h 121"/>
                <a:gd name="T28" fmla="*/ 21 w 38"/>
                <a:gd name="T29" fmla="*/ 77 h 121"/>
                <a:gd name="T30" fmla="*/ 13 w 38"/>
                <a:gd name="T31" fmla="*/ 85 h 121"/>
                <a:gd name="T32" fmla="*/ 8 w 38"/>
                <a:gd name="T33" fmla="*/ 93 h 121"/>
                <a:gd name="T34" fmla="*/ 2 w 38"/>
                <a:gd name="T35" fmla="*/ 100 h 121"/>
                <a:gd name="T36" fmla="*/ 0 w 38"/>
                <a:gd name="T37" fmla="*/ 106 h 121"/>
                <a:gd name="T38" fmla="*/ 2 w 38"/>
                <a:gd name="T39" fmla="*/ 114 h 121"/>
                <a:gd name="T40" fmla="*/ 10 w 38"/>
                <a:gd name="T41" fmla="*/ 121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21"/>
                <a:gd name="T65" fmla="*/ 38 w 38"/>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21">
                  <a:moveTo>
                    <a:pt x="10" y="0"/>
                  </a:moveTo>
                  <a:lnTo>
                    <a:pt x="11" y="0"/>
                  </a:lnTo>
                  <a:lnTo>
                    <a:pt x="15" y="0"/>
                  </a:lnTo>
                  <a:lnTo>
                    <a:pt x="19" y="2"/>
                  </a:lnTo>
                  <a:lnTo>
                    <a:pt x="25" y="2"/>
                  </a:lnTo>
                  <a:lnTo>
                    <a:pt x="29" y="6"/>
                  </a:lnTo>
                  <a:lnTo>
                    <a:pt x="34" y="10"/>
                  </a:lnTo>
                  <a:lnTo>
                    <a:pt x="36" y="14"/>
                  </a:lnTo>
                  <a:lnTo>
                    <a:pt x="38" y="22"/>
                  </a:lnTo>
                  <a:lnTo>
                    <a:pt x="36" y="33"/>
                  </a:lnTo>
                  <a:lnTo>
                    <a:pt x="36" y="39"/>
                  </a:lnTo>
                  <a:lnTo>
                    <a:pt x="32" y="47"/>
                  </a:lnTo>
                  <a:lnTo>
                    <a:pt x="31" y="62"/>
                  </a:lnTo>
                  <a:lnTo>
                    <a:pt x="27" y="70"/>
                  </a:lnTo>
                  <a:lnTo>
                    <a:pt x="21" y="77"/>
                  </a:lnTo>
                  <a:lnTo>
                    <a:pt x="13" y="85"/>
                  </a:lnTo>
                  <a:lnTo>
                    <a:pt x="8" y="93"/>
                  </a:lnTo>
                  <a:lnTo>
                    <a:pt x="2" y="100"/>
                  </a:lnTo>
                  <a:lnTo>
                    <a:pt x="0" y="106"/>
                  </a:lnTo>
                  <a:lnTo>
                    <a:pt x="2" y="114"/>
                  </a:lnTo>
                  <a:lnTo>
                    <a:pt x="10" y="12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2" name="Freeform 53"/>
            <p:cNvSpPr>
              <a:spLocks/>
            </p:cNvSpPr>
            <p:nvPr/>
          </p:nvSpPr>
          <p:spPr bwMode="auto">
            <a:xfrm>
              <a:off x="2864" y="2970"/>
              <a:ext cx="140" cy="9"/>
            </a:xfrm>
            <a:custGeom>
              <a:avLst/>
              <a:gdLst>
                <a:gd name="T0" fmla="*/ 0 w 140"/>
                <a:gd name="T1" fmla="*/ 4 h 9"/>
                <a:gd name="T2" fmla="*/ 4 w 140"/>
                <a:gd name="T3" fmla="*/ 6 h 9"/>
                <a:gd name="T4" fmla="*/ 8 w 140"/>
                <a:gd name="T5" fmla="*/ 6 h 9"/>
                <a:gd name="T6" fmla="*/ 13 w 140"/>
                <a:gd name="T7" fmla="*/ 6 h 9"/>
                <a:gd name="T8" fmla="*/ 21 w 140"/>
                <a:gd name="T9" fmla="*/ 8 h 9"/>
                <a:gd name="T10" fmla="*/ 29 w 140"/>
                <a:gd name="T11" fmla="*/ 8 h 9"/>
                <a:gd name="T12" fmla="*/ 38 w 140"/>
                <a:gd name="T13" fmla="*/ 9 h 9"/>
                <a:gd name="T14" fmla="*/ 48 w 140"/>
                <a:gd name="T15" fmla="*/ 9 h 9"/>
                <a:gd name="T16" fmla="*/ 59 w 140"/>
                <a:gd name="T17" fmla="*/ 9 h 9"/>
                <a:gd name="T18" fmla="*/ 71 w 140"/>
                <a:gd name="T19" fmla="*/ 9 h 9"/>
                <a:gd name="T20" fmla="*/ 82 w 140"/>
                <a:gd name="T21" fmla="*/ 9 h 9"/>
                <a:gd name="T22" fmla="*/ 94 w 140"/>
                <a:gd name="T23" fmla="*/ 9 h 9"/>
                <a:gd name="T24" fmla="*/ 105 w 140"/>
                <a:gd name="T25" fmla="*/ 8 h 9"/>
                <a:gd name="T26" fmla="*/ 117 w 140"/>
                <a:gd name="T27" fmla="*/ 6 h 9"/>
                <a:gd name="T28" fmla="*/ 128 w 140"/>
                <a:gd name="T29" fmla="*/ 4 h 9"/>
                <a:gd name="T30" fmla="*/ 140 w 140"/>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9"/>
                <a:gd name="T50" fmla="*/ 140 w 14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9">
                  <a:moveTo>
                    <a:pt x="0" y="4"/>
                  </a:moveTo>
                  <a:lnTo>
                    <a:pt x="4" y="6"/>
                  </a:lnTo>
                  <a:lnTo>
                    <a:pt x="8" y="6"/>
                  </a:lnTo>
                  <a:lnTo>
                    <a:pt x="13" y="6"/>
                  </a:lnTo>
                  <a:lnTo>
                    <a:pt x="21" y="8"/>
                  </a:lnTo>
                  <a:lnTo>
                    <a:pt x="29" y="8"/>
                  </a:lnTo>
                  <a:lnTo>
                    <a:pt x="38" y="9"/>
                  </a:lnTo>
                  <a:lnTo>
                    <a:pt x="48" y="9"/>
                  </a:lnTo>
                  <a:lnTo>
                    <a:pt x="59" y="9"/>
                  </a:lnTo>
                  <a:lnTo>
                    <a:pt x="71" y="9"/>
                  </a:lnTo>
                  <a:lnTo>
                    <a:pt x="82" y="9"/>
                  </a:lnTo>
                  <a:lnTo>
                    <a:pt x="94" y="9"/>
                  </a:lnTo>
                  <a:lnTo>
                    <a:pt x="105" y="8"/>
                  </a:lnTo>
                  <a:lnTo>
                    <a:pt x="117" y="6"/>
                  </a:lnTo>
                  <a:lnTo>
                    <a:pt x="128" y="4"/>
                  </a:lnTo>
                  <a:lnTo>
                    <a:pt x="14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3" name="Rectangle 54"/>
            <p:cNvSpPr>
              <a:spLocks noChangeArrowheads="1"/>
            </p:cNvSpPr>
            <p:nvPr/>
          </p:nvSpPr>
          <p:spPr bwMode="auto">
            <a:xfrm>
              <a:off x="2916" y="2874"/>
              <a:ext cx="19" cy="10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76854" name="Rectangle 55"/>
            <p:cNvSpPr>
              <a:spLocks noChangeArrowheads="1"/>
            </p:cNvSpPr>
            <p:nvPr/>
          </p:nvSpPr>
          <p:spPr bwMode="auto">
            <a:xfrm>
              <a:off x="2918" y="2876"/>
              <a:ext cx="15" cy="1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76855" name="Rectangle 56"/>
            <p:cNvSpPr>
              <a:spLocks noChangeArrowheads="1"/>
            </p:cNvSpPr>
            <p:nvPr/>
          </p:nvSpPr>
          <p:spPr bwMode="auto">
            <a:xfrm>
              <a:off x="2935" y="2930"/>
              <a:ext cx="25" cy="4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76856" name="Rectangle 57"/>
            <p:cNvSpPr>
              <a:spLocks noChangeArrowheads="1"/>
            </p:cNvSpPr>
            <p:nvPr/>
          </p:nvSpPr>
          <p:spPr bwMode="auto">
            <a:xfrm>
              <a:off x="2937" y="2932"/>
              <a:ext cx="21" cy="4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76857" name="Freeform 58"/>
            <p:cNvSpPr>
              <a:spLocks/>
            </p:cNvSpPr>
            <p:nvPr/>
          </p:nvSpPr>
          <p:spPr bwMode="auto">
            <a:xfrm>
              <a:off x="2732" y="2793"/>
              <a:ext cx="88" cy="96"/>
            </a:xfrm>
            <a:custGeom>
              <a:avLst/>
              <a:gdLst>
                <a:gd name="T0" fmla="*/ 29 w 88"/>
                <a:gd name="T1" fmla="*/ 14 h 96"/>
                <a:gd name="T2" fmla="*/ 0 w 88"/>
                <a:gd name="T3" fmla="*/ 62 h 96"/>
                <a:gd name="T4" fmla="*/ 2 w 88"/>
                <a:gd name="T5" fmla="*/ 66 h 96"/>
                <a:gd name="T6" fmla="*/ 4 w 88"/>
                <a:gd name="T7" fmla="*/ 71 h 96"/>
                <a:gd name="T8" fmla="*/ 8 w 88"/>
                <a:gd name="T9" fmla="*/ 77 h 96"/>
                <a:gd name="T10" fmla="*/ 12 w 88"/>
                <a:gd name="T11" fmla="*/ 85 h 96"/>
                <a:gd name="T12" fmla="*/ 19 w 88"/>
                <a:gd name="T13" fmla="*/ 91 h 96"/>
                <a:gd name="T14" fmla="*/ 27 w 88"/>
                <a:gd name="T15" fmla="*/ 94 h 96"/>
                <a:gd name="T16" fmla="*/ 37 w 88"/>
                <a:gd name="T17" fmla="*/ 96 h 96"/>
                <a:gd name="T18" fmla="*/ 46 w 88"/>
                <a:gd name="T19" fmla="*/ 96 h 96"/>
                <a:gd name="T20" fmla="*/ 56 w 88"/>
                <a:gd name="T21" fmla="*/ 94 h 96"/>
                <a:gd name="T22" fmla="*/ 65 w 88"/>
                <a:gd name="T23" fmla="*/ 91 h 96"/>
                <a:gd name="T24" fmla="*/ 73 w 88"/>
                <a:gd name="T25" fmla="*/ 85 h 96"/>
                <a:gd name="T26" fmla="*/ 79 w 88"/>
                <a:gd name="T27" fmla="*/ 79 h 96"/>
                <a:gd name="T28" fmla="*/ 84 w 88"/>
                <a:gd name="T29" fmla="*/ 73 h 96"/>
                <a:gd name="T30" fmla="*/ 86 w 88"/>
                <a:gd name="T31" fmla="*/ 69 h 96"/>
                <a:gd name="T32" fmla="*/ 88 w 88"/>
                <a:gd name="T33" fmla="*/ 69 h 96"/>
                <a:gd name="T34" fmla="*/ 86 w 88"/>
                <a:gd name="T35" fmla="*/ 64 h 96"/>
                <a:gd name="T36" fmla="*/ 82 w 88"/>
                <a:gd name="T37" fmla="*/ 52 h 96"/>
                <a:gd name="T38" fmla="*/ 75 w 88"/>
                <a:gd name="T39" fmla="*/ 39 h 96"/>
                <a:gd name="T40" fmla="*/ 67 w 88"/>
                <a:gd name="T41" fmla="*/ 21 h 96"/>
                <a:gd name="T42" fmla="*/ 58 w 88"/>
                <a:gd name="T43" fmla="*/ 8 h 96"/>
                <a:gd name="T44" fmla="*/ 48 w 88"/>
                <a:gd name="T45" fmla="*/ 0 h 96"/>
                <a:gd name="T46" fmla="*/ 38 w 88"/>
                <a:gd name="T47" fmla="*/ 0 h 96"/>
                <a:gd name="T48" fmla="*/ 29 w 88"/>
                <a:gd name="T49" fmla="*/ 14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96"/>
                <a:gd name="T77" fmla="*/ 88 w 88"/>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96">
                  <a:moveTo>
                    <a:pt x="29" y="14"/>
                  </a:moveTo>
                  <a:lnTo>
                    <a:pt x="0" y="62"/>
                  </a:lnTo>
                  <a:lnTo>
                    <a:pt x="2" y="66"/>
                  </a:lnTo>
                  <a:lnTo>
                    <a:pt x="4" y="71"/>
                  </a:lnTo>
                  <a:lnTo>
                    <a:pt x="8" y="77"/>
                  </a:lnTo>
                  <a:lnTo>
                    <a:pt x="12" y="85"/>
                  </a:lnTo>
                  <a:lnTo>
                    <a:pt x="19" y="91"/>
                  </a:lnTo>
                  <a:lnTo>
                    <a:pt x="27" y="94"/>
                  </a:lnTo>
                  <a:lnTo>
                    <a:pt x="37" y="96"/>
                  </a:lnTo>
                  <a:lnTo>
                    <a:pt x="46" y="96"/>
                  </a:lnTo>
                  <a:lnTo>
                    <a:pt x="56" y="94"/>
                  </a:lnTo>
                  <a:lnTo>
                    <a:pt x="65" y="91"/>
                  </a:lnTo>
                  <a:lnTo>
                    <a:pt x="73" y="85"/>
                  </a:lnTo>
                  <a:lnTo>
                    <a:pt x="79" y="79"/>
                  </a:lnTo>
                  <a:lnTo>
                    <a:pt x="84" y="73"/>
                  </a:lnTo>
                  <a:lnTo>
                    <a:pt x="86" y="69"/>
                  </a:lnTo>
                  <a:lnTo>
                    <a:pt x="88" y="69"/>
                  </a:lnTo>
                  <a:lnTo>
                    <a:pt x="86" y="64"/>
                  </a:lnTo>
                  <a:lnTo>
                    <a:pt x="82" y="52"/>
                  </a:lnTo>
                  <a:lnTo>
                    <a:pt x="75" y="39"/>
                  </a:lnTo>
                  <a:lnTo>
                    <a:pt x="67" y="21"/>
                  </a:lnTo>
                  <a:lnTo>
                    <a:pt x="58" y="8"/>
                  </a:lnTo>
                  <a:lnTo>
                    <a:pt x="48" y="0"/>
                  </a:lnTo>
                  <a:lnTo>
                    <a:pt x="38" y="0"/>
                  </a:lnTo>
                  <a:lnTo>
                    <a:pt x="29" y="1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58" name="Freeform 59"/>
            <p:cNvSpPr>
              <a:spLocks/>
            </p:cNvSpPr>
            <p:nvPr/>
          </p:nvSpPr>
          <p:spPr bwMode="auto">
            <a:xfrm>
              <a:off x="2732" y="2793"/>
              <a:ext cx="88" cy="96"/>
            </a:xfrm>
            <a:custGeom>
              <a:avLst/>
              <a:gdLst>
                <a:gd name="T0" fmla="*/ 29 w 88"/>
                <a:gd name="T1" fmla="*/ 14 h 96"/>
                <a:gd name="T2" fmla="*/ 0 w 88"/>
                <a:gd name="T3" fmla="*/ 62 h 96"/>
                <a:gd name="T4" fmla="*/ 2 w 88"/>
                <a:gd name="T5" fmla="*/ 66 h 96"/>
                <a:gd name="T6" fmla="*/ 4 w 88"/>
                <a:gd name="T7" fmla="*/ 71 h 96"/>
                <a:gd name="T8" fmla="*/ 8 w 88"/>
                <a:gd name="T9" fmla="*/ 77 h 96"/>
                <a:gd name="T10" fmla="*/ 12 w 88"/>
                <a:gd name="T11" fmla="*/ 85 h 96"/>
                <a:gd name="T12" fmla="*/ 19 w 88"/>
                <a:gd name="T13" fmla="*/ 91 h 96"/>
                <a:gd name="T14" fmla="*/ 27 w 88"/>
                <a:gd name="T15" fmla="*/ 94 h 96"/>
                <a:gd name="T16" fmla="*/ 37 w 88"/>
                <a:gd name="T17" fmla="*/ 96 h 96"/>
                <a:gd name="T18" fmla="*/ 46 w 88"/>
                <a:gd name="T19" fmla="*/ 96 h 96"/>
                <a:gd name="T20" fmla="*/ 56 w 88"/>
                <a:gd name="T21" fmla="*/ 94 h 96"/>
                <a:gd name="T22" fmla="*/ 65 w 88"/>
                <a:gd name="T23" fmla="*/ 91 h 96"/>
                <a:gd name="T24" fmla="*/ 73 w 88"/>
                <a:gd name="T25" fmla="*/ 85 h 96"/>
                <a:gd name="T26" fmla="*/ 79 w 88"/>
                <a:gd name="T27" fmla="*/ 79 h 96"/>
                <a:gd name="T28" fmla="*/ 84 w 88"/>
                <a:gd name="T29" fmla="*/ 73 h 96"/>
                <a:gd name="T30" fmla="*/ 86 w 88"/>
                <a:gd name="T31" fmla="*/ 69 h 96"/>
                <a:gd name="T32" fmla="*/ 88 w 88"/>
                <a:gd name="T33" fmla="*/ 69 h 96"/>
                <a:gd name="T34" fmla="*/ 86 w 88"/>
                <a:gd name="T35" fmla="*/ 64 h 96"/>
                <a:gd name="T36" fmla="*/ 82 w 88"/>
                <a:gd name="T37" fmla="*/ 52 h 96"/>
                <a:gd name="T38" fmla="*/ 75 w 88"/>
                <a:gd name="T39" fmla="*/ 39 h 96"/>
                <a:gd name="T40" fmla="*/ 67 w 88"/>
                <a:gd name="T41" fmla="*/ 21 h 96"/>
                <a:gd name="T42" fmla="*/ 58 w 88"/>
                <a:gd name="T43" fmla="*/ 8 h 96"/>
                <a:gd name="T44" fmla="*/ 48 w 88"/>
                <a:gd name="T45" fmla="*/ 0 h 96"/>
                <a:gd name="T46" fmla="*/ 38 w 88"/>
                <a:gd name="T47" fmla="*/ 0 h 96"/>
                <a:gd name="T48" fmla="*/ 29 w 88"/>
                <a:gd name="T49" fmla="*/ 14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96"/>
                <a:gd name="T77" fmla="*/ 88 w 88"/>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96">
                  <a:moveTo>
                    <a:pt x="29" y="14"/>
                  </a:moveTo>
                  <a:lnTo>
                    <a:pt x="0" y="62"/>
                  </a:lnTo>
                  <a:lnTo>
                    <a:pt x="2" y="66"/>
                  </a:lnTo>
                  <a:lnTo>
                    <a:pt x="4" y="71"/>
                  </a:lnTo>
                  <a:lnTo>
                    <a:pt x="8" y="77"/>
                  </a:lnTo>
                  <a:lnTo>
                    <a:pt x="12" y="85"/>
                  </a:lnTo>
                  <a:lnTo>
                    <a:pt x="19" y="91"/>
                  </a:lnTo>
                  <a:lnTo>
                    <a:pt x="27" y="94"/>
                  </a:lnTo>
                  <a:lnTo>
                    <a:pt x="37" y="96"/>
                  </a:lnTo>
                  <a:lnTo>
                    <a:pt x="46" y="96"/>
                  </a:lnTo>
                  <a:lnTo>
                    <a:pt x="56" y="94"/>
                  </a:lnTo>
                  <a:lnTo>
                    <a:pt x="65" y="91"/>
                  </a:lnTo>
                  <a:lnTo>
                    <a:pt x="73" y="85"/>
                  </a:lnTo>
                  <a:lnTo>
                    <a:pt x="79" y="79"/>
                  </a:lnTo>
                  <a:lnTo>
                    <a:pt x="84" y="73"/>
                  </a:lnTo>
                  <a:lnTo>
                    <a:pt x="86" y="69"/>
                  </a:lnTo>
                  <a:lnTo>
                    <a:pt x="88" y="69"/>
                  </a:lnTo>
                  <a:lnTo>
                    <a:pt x="86" y="64"/>
                  </a:lnTo>
                  <a:lnTo>
                    <a:pt x="82" y="52"/>
                  </a:lnTo>
                  <a:lnTo>
                    <a:pt x="75" y="39"/>
                  </a:lnTo>
                  <a:lnTo>
                    <a:pt x="67" y="21"/>
                  </a:lnTo>
                  <a:lnTo>
                    <a:pt x="58" y="8"/>
                  </a:lnTo>
                  <a:lnTo>
                    <a:pt x="48" y="0"/>
                  </a:lnTo>
                  <a:lnTo>
                    <a:pt x="38" y="0"/>
                  </a:lnTo>
                  <a:lnTo>
                    <a:pt x="29" y="14"/>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9" name="Freeform 60"/>
            <p:cNvSpPr>
              <a:spLocks/>
            </p:cNvSpPr>
            <p:nvPr/>
          </p:nvSpPr>
          <p:spPr bwMode="auto">
            <a:xfrm>
              <a:off x="2824" y="3394"/>
              <a:ext cx="411" cy="284"/>
            </a:xfrm>
            <a:custGeom>
              <a:avLst/>
              <a:gdLst>
                <a:gd name="T0" fmla="*/ 76 w 411"/>
                <a:gd name="T1" fmla="*/ 0 h 284"/>
                <a:gd name="T2" fmla="*/ 4 w 411"/>
                <a:gd name="T3" fmla="*/ 15 h 284"/>
                <a:gd name="T4" fmla="*/ 0 w 411"/>
                <a:gd name="T5" fmla="*/ 236 h 284"/>
                <a:gd name="T6" fmla="*/ 367 w 411"/>
                <a:gd name="T7" fmla="*/ 284 h 284"/>
                <a:gd name="T8" fmla="*/ 411 w 411"/>
                <a:gd name="T9" fmla="*/ 56 h 284"/>
                <a:gd name="T10" fmla="*/ 115 w 411"/>
                <a:gd name="T11" fmla="*/ 71 h 284"/>
                <a:gd name="T12" fmla="*/ 76 w 411"/>
                <a:gd name="T13" fmla="*/ 0 h 284"/>
                <a:gd name="T14" fmla="*/ 0 60000 65536"/>
                <a:gd name="T15" fmla="*/ 0 60000 65536"/>
                <a:gd name="T16" fmla="*/ 0 60000 65536"/>
                <a:gd name="T17" fmla="*/ 0 60000 65536"/>
                <a:gd name="T18" fmla="*/ 0 60000 65536"/>
                <a:gd name="T19" fmla="*/ 0 60000 65536"/>
                <a:gd name="T20" fmla="*/ 0 60000 65536"/>
                <a:gd name="T21" fmla="*/ 0 w 411"/>
                <a:gd name="T22" fmla="*/ 0 h 284"/>
                <a:gd name="T23" fmla="*/ 411 w 411"/>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284">
                  <a:moveTo>
                    <a:pt x="76" y="0"/>
                  </a:moveTo>
                  <a:lnTo>
                    <a:pt x="4" y="15"/>
                  </a:lnTo>
                  <a:lnTo>
                    <a:pt x="0" y="236"/>
                  </a:lnTo>
                  <a:lnTo>
                    <a:pt x="367" y="284"/>
                  </a:lnTo>
                  <a:lnTo>
                    <a:pt x="411" y="56"/>
                  </a:lnTo>
                  <a:lnTo>
                    <a:pt x="115" y="71"/>
                  </a:lnTo>
                  <a:lnTo>
                    <a:pt x="7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60" name="Freeform 61"/>
            <p:cNvSpPr>
              <a:spLocks/>
            </p:cNvSpPr>
            <p:nvPr/>
          </p:nvSpPr>
          <p:spPr bwMode="auto">
            <a:xfrm>
              <a:off x="2824" y="3394"/>
              <a:ext cx="411" cy="284"/>
            </a:xfrm>
            <a:custGeom>
              <a:avLst/>
              <a:gdLst>
                <a:gd name="T0" fmla="*/ 76 w 411"/>
                <a:gd name="T1" fmla="*/ 0 h 284"/>
                <a:gd name="T2" fmla="*/ 4 w 411"/>
                <a:gd name="T3" fmla="*/ 15 h 284"/>
                <a:gd name="T4" fmla="*/ 0 w 411"/>
                <a:gd name="T5" fmla="*/ 236 h 284"/>
                <a:gd name="T6" fmla="*/ 367 w 411"/>
                <a:gd name="T7" fmla="*/ 284 h 284"/>
                <a:gd name="T8" fmla="*/ 411 w 411"/>
                <a:gd name="T9" fmla="*/ 56 h 284"/>
                <a:gd name="T10" fmla="*/ 115 w 411"/>
                <a:gd name="T11" fmla="*/ 71 h 284"/>
                <a:gd name="T12" fmla="*/ 76 w 411"/>
                <a:gd name="T13" fmla="*/ 0 h 284"/>
                <a:gd name="T14" fmla="*/ 0 60000 65536"/>
                <a:gd name="T15" fmla="*/ 0 60000 65536"/>
                <a:gd name="T16" fmla="*/ 0 60000 65536"/>
                <a:gd name="T17" fmla="*/ 0 60000 65536"/>
                <a:gd name="T18" fmla="*/ 0 60000 65536"/>
                <a:gd name="T19" fmla="*/ 0 60000 65536"/>
                <a:gd name="T20" fmla="*/ 0 60000 65536"/>
                <a:gd name="T21" fmla="*/ 0 w 411"/>
                <a:gd name="T22" fmla="*/ 0 h 284"/>
                <a:gd name="T23" fmla="*/ 411 w 411"/>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284">
                  <a:moveTo>
                    <a:pt x="76" y="0"/>
                  </a:moveTo>
                  <a:lnTo>
                    <a:pt x="4" y="15"/>
                  </a:lnTo>
                  <a:lnTo>
                    <a:pt x="0" y="236"/>
                  </a:lnTo>
                  <a:lnTo>
                    <a:pt x="367" y="284"/>
                  </a:lnTo>
                  <a:lnTo>
                    <a:pt x="411" y="56"/>
                  </a:lnTo>
                  <a:lnTo>
                    <a:pt x="115" y="71"/>
                  </a:lnTo>
                  <a:lnTo>
                    <a:pt x="76"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61" name="Freeform 62"/>
            <p:cNvSpPr>
              <a:spLocks/>
            </p:cNvSpPr>
            <p:nvPr/>
          </p:nvSpPr>
          <p:spPr bwMode="auto">
            <a:xfrm>
              <a:off x="2872" y="3306"/>
              <a:ext cx="422" cy="263"/>
            </a:xfrm>
            <a:custGeom>
              <a:avLst/>
              <a:gdLst>
                <a:gd name="T0" fmla="*/ 191 w 422"/>
                <a:gd name="T1" fmla="*/ 15 h 263"/>
                <a:gd name="T2" fmla="*/ 185 w 422"/>
                <a:gd name="T3" fmla="*/ 15 h 263"/>
                <a:gd name="T4" fmla="*/ 177 w 422"/>
                <a:gd name="T5" fmla="*/ 17 h 263"/>
                <a:gd name="T6" fmla="*/ 166 w 422"/>
                <a:gd name="T7" fmla="*/ 17 h 263"/>
                <a:gd name="T8" fmla="*/ 155 w 422"/>
                <a:gd name="T9" fmla="*/ 19 h 263"/>
                <a:gd name="T10" fmla="*/ 139 w 422"/>
                <a:gd name="T11" fmla="*/ 21 h 263"/>
                <a:gd name="T12" fmla="*/ 124 w 422"/>
                <a:gd name="T13" fmla="*/ 23 h 263"/>
                <a:gd name="T14" fmla="*/ 109 w 422"/>
                <a:gd name="T15" fmla="*/ 25 h 263"/>
                <a:gd name="T16" fmla="*/ 91 w 422"/>
                <a:gd name="T17" fmla="*/ 27 h 263"/>
                <a:gd name="T18" fmla="*/ 76 w 422"/>
                <a:gd name="T19" fmla="*/ 27 h 263"/>
                <a:gd name="T20" fmla="*/ 61 w 422"/>
                <a:gd name="T21" fmla="*/ 28 h 263"/>
                <a:gd name="T22" fmla="*/ 46 w 422"/>
                <a:gd name="T23" fmla="*/ 30 h 263"/>
                <a:gd name="T24" fmla="*/ 34 w 422"/>
                <a:gd name="T25" fmla="*/ 32 h 263"/>
                <a:gd name="T26" fmla="*/ 23 w 422"/>
                <a:gd name="T27" fmla="*/ 34 h 263"/>
                <a:gd name="T28" fmla="*/ 15 w 422"/>
                <a:gd name="T29" fmla="*/ 34 h 263"/>
                <a:gd name="T30" fmla="*/ 9 w 422"/>
                <a:gd name="T31" fmla="*/ 36 h 263"/>
                <a:gd name="T32" fmla="*/ 7 w 422"/>
                <a:gd name="T33" fmla="*/ 36 h 263"/>
                <a:gd name="T34" fmla="*/ 0 w 422"/>
                <a:gd name="T35" fmla="*/ 263 h 263"/>
                <a:gd name="T36" fmla="*/ 422 w 422"/>
                <a:gd name="T37" fmla="*/ 239 h 263"/>
                <a:gd name="T38" fmla="*/ 422 w 422"/>
                <a:gd name="T39" fmla="*/ 0 h 263"/>
                <a:gd name="T40" fmla="*/ 191 w 422"/>
                <a:gd name="T41" fmla="*/ 15 h 2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2"/>
                <a:gd name="T64" fmla="*/ 0 h 263"/>
                <a:gd name="T65" fmla="*/ 422 w 422"/>
                <a:gd name="T66" fmla="*/ 263 h 2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2" h="263">
                  <a:moveTo>
                    <a:pt x="191" y="15"/>
                  </a:moveTo>
                  <a:lnTo>
                    <a:pt x="185" y="15"/>
                  </a:lnTo>
                  <a:lnTo>
                    <a:pt x="177" y="17"/>
                  </a:lnTo>
                  <a:lnTo>
                    <a:pt x="166" y="17"/>
                  </a:lnTo>
                  <a:lnTo>
                    <a:pt x="155" y="19"/>
                  </a:lnTo>
                  <a:lnTo>
                    <a:pt x="139" y="21"/>
                  </a:lnTo>
                  <a:lnTo>
                    <a:pt x="124" y="23"/>
                  </a:lnTo>
                  <a:lnTo>
                    <a:pt x="109" y="25"/>
                  </a:lnTo>
                  <a:lnTo>
                    <a:pt x="91" y="27"/>
                  </a:lnTo>
                  <a:lnTo>
                    <a:pt x="76" y="27"/>
                  </a:lnTo>
                  <a:lnTo>
                    <a:pt x="61" y="28"/>
                  </a:lnTo>
                  <a:lnTo>
                    <a:pt x="46" y="30"/>
                  </a:lnTo>
                  <a:lnTo>
                    <a:pt x="34" y="32"/>
                  </a:lnTo>
                  <a:lnTo>
                    <a:pt x="23" y="34"/>
                  </a:lnTo>
                  <a:lnTo>
                    <a:pt x="15" y="34"/>
                  </a:lnTo>
                  <a:lnTo>
                    <a:pt x="9" y="36"/>
                  </a:lnTo>
                  <a:lnTo>
                    <a:pt x="7" y="36"/>
                  </a:lnTo>
                  <a:lnTo>
                    <a:pt x="0" y="263"/>
                  </a:lnTo>
                  <a:lnTo>
                    <a:pt x="422" y="239"/>
                  </a:lnTo>
                  <a:lnTo>
                    <a:pt x="422" y="0"/>
                  </a:lnTo>
                  <a:lnTo>
                    <a:pt x="19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62" name="Freeform 63"/>
            <p:cNvSpPr>
              <a:spLocks/>
            </p:cNvSpPr>
            <p:nvPr/>
          </p:nvSpPr>
          <p:spPr bwMode="auto">
            <a:xfrm>
              <a:off x="2872" y="3306"/>
              <a:ext cx="422" cy="263"/>
            </a:xfrm>
            <a:custGeom>
              <a:avLst/>
              <a:gdLst>
                <a:gd name="T0" fmla="*/ 191 w 422"/>
                <a:gd name="T1" fmla="*/ 15 h 263"/>
                <a:gd name="T2" fmla="*/ 185 w 422"/>
                <a:gd name="T3" fmla="*/ 15 h 263"/>
                <a:gd name="T4" fmla="*/ 177 w 422"/>
                <a:gd name="T5" fmla="*/ 17 h 263"/>
                <a:gd name="T6" fmla="*/ 166 w 422"/>
                <a:gd name="T7" fmla="*/ 17 h 263"/>
                <a:gd name="T8" fmla="*/ 155 w 422"/>
                <a:gd name="T9" fmla="*/ 19 h 263"/>
                <a:gd name="T10" fmla="*/ 139 w 422"/>
                <a:gd name="T11" fmla="*/ 21 h 263"/>
                <a:gd name="T12" fmla="*/ 124 w 422"/>
                <a:gd name="T13" fmla="*/ 23 h 263"/>
                <a:gd name="T14" fmla="*/ 109 w 422"/>
                <a:gd name="T15" fmla="*/ 25 h 263"/>
                <a:gd name="T16" fmla="*/ 91 w 422"/>
                <a:gd name="T17" fmla="*/ 27 h 263"/>
                <a:gd name="T18" fmla="*/ 76 w 422"/>
                <a:gd name="T19" fmla="*/ 27 h 263"/>
                <a:gd name="T20" fmla="*/ 61 w 422"/>
                <a:gd name="T21" fmla="*/ 28 h 263"/>
                <a:gd name="T22" fmla="*/ 46 w 422"/>
                <a:gd name="T23" fmla="*/ 30 h 263"/>
                <a:gd name="T24" fmla="*/ 34 w 422"/>
                <a:gd name="T25" fmla="*/ 32 h 263"/>
                <a:gd name="T26" fmla="*/ 23 w 422"/>
                <a:gd name="T27" fmla="*/ 34 h 263"/>
                <a:gd name="T28" fmla="*/ 15 w 422"/>
                <a:gd name="T29" fmla="*/ 34 h 263"/>
                <a:gd name="T30" fmla="*/ 9 w 422"/>
                <a:gd name="T31" fmla="*/ 36 h 263"/>
                <a:gd name="T32" fmla="*/ 7 w 422"/>
                <a:gd name="T33" fmla="*/ 36 h 263"/>
                <a:gd name="T34" fmla="*/ 0 w 422"/>
                <a:gd name="T35" fmla="*/ 263 h 263"/>
                <a:gd name="T36" fmla="*/ 422 w 422"/>
                <a:gd name="T37" fmla="*/ 239 h 263"/>
                <a:gd name="T38" fmla="*/ 422 w 422"/>
                <a:gd name="T39" fmla="*/ 0 h 263"/>
                <a:gd name="T40" fmla="*/ 191 w 422"/>
                <a:gd name="T41" fmla="*/ 15 h 2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2"/>
                <a:gd name="T64" fmla="*/ 0 h 263"/>
                <a:gd name="T65" fmla="*/ 422 w 422"/>
                <a:gd name="T66" fmla="*/ 263 h 2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2" h="263">
                  <a:moveTo>
                    <a:pt x="191" y="15"/>
                  </a:moveTo>
                  <a:lnTo>
                    <a:pt x="185" y="15"/>
                  </a:lnTo>
                  <a:lnTo>
                    <a:pt x="177" y="17"/>
                  </a:lnTo>
                  <a:lnTo>
                    <a:pt x="166" y="17"/>
                  </a:lnTo>
                  <a:lnTo>
                    <a:pt x="155" y="19"/>
                  </a:lnTo>
                  <a:lnTo>
                    <a:pt x="139" y="21"/>
                  </a:lnTo>
                  <a:lnTo>
                    <a:pt x="124" y="23"/>
                  </a:lnTo>
                  <a:lnTo>
                    <a:pt x="109" y="25"/>
                  </a:lnTo>
                  <a:lnTo>
                    <a:pt x="91" y="27"/>
                  </a:lnTo>
                  <a:lnTo>
                    <a:pt x="76" y="27"/>
                  </a:lnTo>
                  <a:lnTo>
                    <a:pt x="61" y="28"/>
                  </a:lnTo>
                  <a:lnTo>
                    <a:pt x="46" y="30"/>
                  </a:lnTo>
                  <a:lnTo>
                    <a:pt x="34" y="32"/>
                  </a:lnTo>
                  <a:lnTo>
                    <a:pt x="23" y="34"/>
                  </a:lnTo>
                  <a:lnTo>
                    <a:pt x="15" y="34"/>
                  </a:lnTo>
                  <a:lnTo>
                    <a:pt x="9" y="36"/>
                  </a:lnTo>
                  <a:lnTo>
                    <a:pt x="7" y="36"/>
                  </a:lnTo>
                  <a:lnTo>
                    <a:pt x="0" y="263"/>
                  </a:lnTo>
                  <a:lnTo>
                    <a:pt x="422" y="239"/>
                  </a:lnTo>
                  <a:lnTo>
                    <a:pt x="422" y="0"/>
                  </a:lnTo>
                  <a:lnTo>
                    <a:pt x="191" y="15"/>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63" name="Freeform 64"/>
            <p:cNvSpPr>
              <a:spLocks/>
            </p:cNvSpPr>
            <p:nvPr/>
          </p:nvSpPr>
          <p:spPr bwMode="auto">
            <a:xfrm>
              <a:off x="3019" y="3026"/>
              <a:ext cx="199" cy="412"/>
            </a:xfrm>
            <a:custGeom>
              <a:avLst/>
              <a:gdLst>
                <a:gd name="T0" fmla="*/ 34 w 199"/>
                <a:gd name="T1" fmla="*/ 36 h 412"/>
                <a:gd name="T2" fmla="*/ 36 w 199"/>
                <a:gd name="T3" fmla="*/ 69 h 412"/>
                <a:gd name="T4" fmla="*/ 46 w 199"/>
                <a:gd name="T5" fmla="*/ 126 h 412"/>
                <a:gd name="T6" fmla="*/ 50 w 199"/>
                <a:gd name="T7" fmla="*/ 218 h 412"/>
                <a:gd name="T8" fmla="*/ 44 w 199"/>
                <a:gd name="T9" fmla="*/ 249 h 412"/>
                <a:gd name="T10" fmla="*/ 30 w 199"/>
                <a:gd name="T11" fmla="*/ 255 h 412"/>
                <a:gd name="T12" fmla="*/ 11 w 199"/>
                <a:gd name="T13" fmla="*/ 260 h 412"/>
                <a:gd name="T14" fmla="*/ 0 w 199"/>
                <a:gd name="T15" fmla="*/ 270 h 412"/>
                <a:gd name="T16" fmla="*/ 4 w 199"/>
                <a:gd name="T17" fmla="*/ 283 h 412"/>
                <a:gd name="T18" fmla="*/ 15 w 199"/>
                <a:gd name="T19" fmla="*/ 291 h 412"/>
                <a:gd name="T20" fmla="*/ 30 w 199"/>
                <a:gd name="T21" fmla="*/ 295 h 412"/>
                <a:gd name="T22" fmla="*/ 42 w 199"/>
                <a:gd name="T23" fmla="*/ 295 h 412"/>
                <a:gd name="T24" fmla="*/ 42 w 199"/>
                <a:gd name="T25" fmla="*/ 301 h 412"/>
                <a:gd name="T26" fmla="*/ 36 w 199"/>
                <a:gd name="T27" fmla="*/ 331 h 412"/>
                <a:gd name="T28" fmla="*/ 32 w 199"/>
                <a:gd name="T29" fmla="*/ 374 h 412"/>
                <a:gd name="T30" fmla="*/ 42 w 199"/>
                <a:gd name="T31" fmla="*/ 404 h 412"/>
                <a:gd name="T32" fmla="*/ 71 w 199"/>
                <a:gd name="T33" fmla="*/ 408 h 412"/>
                <a:gd name="T34" fmla="*/ 90 w 199"/>
                <a:gd name="T35" fmla="*/ 381 h 412"/>
                <a:gd name="T36" fmla="*/ 99 w 199"/>
                <a:gd name="T37" fmla="*/ 345 h 412"/>
                <a:gd name="T38" fmla="*/ 103 w 199"/>
                <a:gd name="T39" fmla="*/ 316 h 412"/>
                <a:gd name="T40" fmla="*/ 103 w 199"/>
                <a:gd name="T41" fmla="*/ 314 h 412"/>
                <a:gd name="T42" fmla="*/ 105 w 199"/>
                <a:gd name="T43" fmla="*/ 328 h 412"/>
                <a:gd name="T44" fmla="*/ 109 w 199"/>
                <a:gd name="T45" fmla="*/ 347 h 412"/>
                <a:gd name="T46" fmla="*/ 116 w 199"/>
                <a:gd name="T47" fmla="*/ 362 h 412"/>
                <a:gd name="T48" fmla="*/ 132 w 199"/>
                <a:gd name="T49" fmla="*/ 362 h 412"/>
                <a:gd name="T50" fmla="*/ 147 w 199"/>
                <a:gd name="T51" fmla="*/ 354 h 412"/>
                <a:gd name="T52" fmla="*/ 162 w 199"/>
                <a:gd name="T53" fmla="*/ 341 h 412"/>
                <a:gd name="T54" fmla="*/ 178 w 199"/>
                <a:gd name="T55" fmla="*/ 326 h 412"/>
                <a:gd name="T56" fmla="*/ 189 w 199"/>
                <a:gd name="T57" fmla="*/ 314 h 412"/>
                <a:gd name="T58" fmla="*/ 197 w 199"/>
                <a:gd name="T59" fmla="*/ 303 h 412"/>
                <a:gd name="T60" fmla="*/ 199 w 199"/>
                <a:gd name="T61" fmla="*/ 291 h 412"/>
                <a:gd name="T62" fmla="*/ 191 w 199"/>
                <a:gd name="T63" fmla="*/ 280 h 412"/>
                <a:gd name="T64" fmla="*/ 174 w 199"/>
                <a:gd name="T65" fmla="*/ 264 h 412"/>
                <a:gd name="T66" fmla="*/ 159 w 199"/>
                <a:gd name="T67" fmla="*/ 253 h 412"/>
                <a:gd name="T68" fmla="*/ 145 w 199"/>
                <a:gd name="T69" fmla="*/ 243 h 412"/>
                <a:gd name="T70" fmla="*/ 139 w 199"/>
                <a:gd name="T71" fmla="*/ 226 h 412"/>
                <a:gd name="T72" fmla="*/ 143 w 199"/>
                <a:gd name="T73" fmla="*/ 197 h 412"/>
                <a:gd name="T74" fmla="*/ 153 w 199"/>
                <a:gd name="T75" fmla="*/ 134 h 412"/>
                <a:gd name="T76" fmla="*/ 164 w 199"/>
                <a:gd name="T77" fmla="*/ 63 h 412"/>
                <a:gd name="T78" fmla="*/ 174 w 199"/>
                <a:gd name="T79" fmla="*/ 13 h 412"/>
                <a:gd name="T80" fmla="*/ 174 w 199"/>
                <a:gd name="T81" fmla="*/ 3 h 412"/>
                <a:gd name="T82" fmla="*/ 162 w 199"/>
                <a:gd name="T83" fmla="*/ 1 h 412"/>
                <a:gd name="T84" fmla="*/ 143 w 199"/>
                <a:gd name="T85" fmla="*/ 1 h 412"/>
                <a:gd name="T86" fmla="*/ 120 w 199"/>
                <a:gd name="T87" fmla="*/ 0 h 412"/>
                <a:gd name="T88" fmla="*/ 95 w 199"/>
                <a:gd name="T89" fmla="*/ 1 h 412"/>
                <a:gd name="T90" fmla="*/ 73 w 199"/>
                <a:gd name="T91" fmla="*/ 3 h 412"/>
                <a:gd name="T92" fmla="*/ 51 w 199"/>
                <a:gd name="T93" fmla="*/ 11 h 412"/>
                <a:gd name="T94" fmla="*/ 38 w 199"/>
                <a:gd name="T95" fmla="*/ 24 h 4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9"/>
                <a:gd name="T145" fmla="*/ 0 h 412"/>
                <a:gd name="T146" fmla="*/ 199 w 199"/>
                <a:gd name="T147" fmla="*/ 412 h 4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9" h="412">
                  <a:moveTo>
                    <a:pt x="36" y="32"/>
                  </a:moveTo>
                  <a:lnTo>
                    <a:pt x="34" y="36"/>
                  </a:lnTo>
                  <a:lnTo>
                    <a:pt x="34" y="49"/>
                  </a:lnTo>
                  <a:lnTo>
                    <a:pt x="36" y="69"/>
                  </a:lnTo>
                  <a:lnTo>
                    <a:pt x="40" y="92"/>
                  </a:lnTo>
                  <a:lnTo>
                    <a:pt x="46" y="126"/>
                  </a:lnTo>
                  <a:lnTo>
                    <a:pt x="48" y="174"/>
                  </a:lnTo>
                  <a:lnTo>
                    <a:pt x="50" y="218"/>
                  </a:lnTo>
                  <a:lnTo>
                    <a:pt x="48" y="243"/>
                  </a:lnTo>
                  <a:lnTo>
                    <a:pt x="44" y="249"/>
                  </a:lnTo>
                  <a:lnTo>
                    <a:pt x="38" y="253"/>
                  </a:lnTo>
                  <a:lnTo>
                    <a:pt x="30" y="255"/>
                  </a:lnTo>
                  <a:lnTo>
                    <a:pt x="21" y="259"/>
                  </a:lnTo>
                  <a:lnTo>
                    <a:pt x="11" y="260"/>
                  </a:lnTo>
                  <a:lnTo>
                    <a:pt x="6" y="264"/>
                  </a:lnTo>
                  <a:lnTo>
                    <a:pt x="0" y="270"/>
                  </a:lnTo>
                  <a:lnTo>
                    <a:pt x="0" y="276"/>
                  </a:lnTo>
                  <a:lnTo>
                    <a:pt x="4" y="283"/>
                  </a:lnTo>
                  <a:lnTo>
                    <a:pt x="9" y="287"/>
                  </a:lnTo>
                  <a:lnTo>
                    <a:pt x="15" y="291"/>
                  </a:lnTo>
                  <a:lnTo>
                    <a:pt x="23" y="293"/>
                  </a:lnTo>
                  <a:lnTo>
                    <a:pt x="30" y="295"/>
                  </a:lnTo>
                  <a:lnTo>
                    <a:pt x="38" y="295"/>
                  </a:lnTo>
                  <a:lnTo>
                    <a:pt x="42" y="295"/>
                  </a:lnTo>
                  <a:lnTo>
                    <a:pt x="44" y="295"/>
                  </a:lnTo>
                  <a:lnTo>
                    <a:pt x="42" y="301"/>
                  </a:lnTo>
                  <a:lnTo>
                    <a:pt x="40" y="312"/>
                  </a:lnTo>
                  <a:lnTo>
                    <a:pt x="36" y="331"/>
                  </a:lnTo>
                  <a:lnTo>
                    <a:pt x="34" y="353"/>
                  </a:lnTo>
                  <a:lnTo>
                    <a:pt x="32" y="374"/>
                  </a:lnTo>
                  <a:lnTo>
                    <a:pt x="36" y="393"/>
                  </a:lnTo>
                  <a:lnTo>
                    <a:pt x="42" y="404"/>
                  </a:lnTo>
                  <a:lnTo>
                    <a:pt x="55" y="412"/>
                  </a:lnTo>
                  <a:lnTo>
                    <a:pt x="71" y="408"/>
                  </a:lnTo>
                  <a:lnTo>
                    <a:pt x="82" y="399"/>
                  </a:lnTo>
                  <a:lnTo>
                    <a:pt x="90" y="381"/>
                  </a:lnTo>
                  <a:lnTo>
                    <a:pt x="95" y="364"/>
                  </a:lnTo>
                  <a:lnTo>
                    <a:pt x="99" y="345"/>
                  </a:lnTo>
                  <a:lnTo>
                    <a:pt x="103" y="328"/>
                  </a:lnTo>
                  <a:lnTo>
                    <a:pt x="103" y="316"/>
                  </a:lnTo>
                  <a:lnTo>
                    <a:pt x="103" y="312"/>
                  </a:lnTo>
                  <a:lnTo>
                    <a:pt x="103" y="314"/>
                  </a:lnTo>
                  <a:lnTo>
                    <a:pt x="103" y="320"/>
                  </a:lnTo>
                  <a:lnTo>
                    <a:pt x="105" y="328"/>
                  </a:lnTo>
                  <a:lnTo>
                    <a:pt x="105" y="337"/>
                  </a:lnTo>
                  <a:lnTo>
                    <a:pt x="109" y="347"/>
                  </a:lnTo>
                  <a:lnTo>
                    <a:pt x="113" y="356"/>
                  </a:lnTo>
                  <a:lnTo>
                    <a:pt x="116" y="362"/>
                  </a:lnTo>
                  <a:lnTo>
                    <a:pt x="124" y="364"/>
                  </a:lnTo>
                  <a:lnTo>
                    <a:pt x="132" y="362"/>
                  </a:lnTo>
                  <a:lnTo>
                    <a:pt x="139" y="358"/>
                  </a:lnTo>
                  <a:lnTo>
                    <a:pt x="147" y="354"/>
                  </a:lnTo>
                  <a:lnTo>
                    <a:pt x="155" y="347"/>
                  </a:lnTo>
                  <a:lnTo>
                    <a:pt x="162" y="341"/>
                  </a:lnTo>
                  <a:lnTo>
                    <a:pt x="170" y="333"/>
                  </a:lnTo>
                  <a:lnTo>
                    <a:pt x="178" y="326"/>
                  </a:lnTo>
                  <a:lnTo>
                    <a:pt x="183" y="320"/>
                  </a:lnTo>
                  <a:lnTo>
                    <a:pt x="189" y="314"/>
                  </a:lnTo>
                  <a:lnTo>
                    <a:pt x="193" y="308"/>
                  </a:lnTo>
                  <a:lnTo>
                    <a:pt x="197" y="303"/>
                  </a:lnTo>
                  <a:lnTo>
                    <a:pt x="199" y="297"/>
                  </a:lnTo>
                  <a:lnTo>
                    <a:pt x="199" y="291"/>
                  </a:lnTo>
                  <a:lnTo>
                    <a:pt x="195" y="285"/>
                  </a:lnTo>
                  <a:lnTo>
                    <a:pt x="191" y="280"/>
                  </a:lnTo>
                  <a:lnTo>
                    <a:pt x="183" y="272"/>
                  </a:lnTo>
                  <a:lnTo>
                    <a:pt x="174" y="264"/>
                  </a:lnTo>
                  <a:lnTo>
                    <a:pt x="166" y="259"/>
                  </a:lnTo>
                  <a:lnTo>
                    <a:pt x="159" y="253"/>
                  </a:lnTo>
                  <a:lnTo>
                    <a:pt x="151" y="249"/>
                  </a:lnTo>
                  <a:lnTo>
                    <a:pt x="145" y="243"/>
                  </a:lnTo>
                  <a:lnTo>
                    <a:pt x="141" y="236"/>
                  </a:lnTo>
                  <a:lnTo>
                    <a:pt x="139" y="226"/>
                  </a:lnTo>
                  <a:lnTo>
                    <a:pt x="139" y="216"/>
                  </a:lnTo>
                  <a:lnTo>
                    <a:pt x="143" y="197"/>
                  </a:lnTo>
                  <a:lnTo>
                    <a:pt x="147" y="168"/>
                  </a:lnTo>
                  <a:lnTo>
                    <a:pt x="153" y="134"/>
                  </a:lnTo>
                  <a:lnTo>
                    <a:pt x="159" y="97"/>
                  </a:lnTo>
                  <a:lnTo>
                    <a:pt x="164" y="63"/>
                  </a:lnTo>
                  <a:lnTo>
                    <a:pt x="170" y="32"/>
                  </a:lnTo>
                  <a:lnTo>
                    <a:pt x="174" y="13"/>
                  </a:lnTo>
                  <a:lnTo>
                    <a:pt x="176" y="3"/>
                  </a:lnTo>
                  <a:lnTo>
                    <a:pt x="174" y="3"/>
                  </a:lnTo>
                  <a:lnTo>
                    <a:pt x="170" y="3"/>
                  </a:lnTo>
                  <a:lnTo>
                    <a:pt x="162" y="1"/>
                  </a:lnTo>
                  <a:lnTo>
                    <a:pt x="155" y="1"/>
                  </a:lnTo>
                  <a:lnTo>
                    <a:pt x="143" y="1"/>
                  </a:lnTo>
                  <a:lnTo>
                    <a:pt x="134" y="0"/>
                  </a:lnTo>
                  <a:lnTo>
                    <a:pt x="120" y="0"/>
                  </a:lnTo>
                  <a:lnTo>
                    <a:pt x="109" y="0"/>
                  </a:lnTo>
                  <a:lnTo>
                    <a:pt x="95" y="1"/>
                  </a:lnTo>
                  <a:lnTo>
                    <a:pt x="84" y="1"/>
                  </a:lnTo>
                  <a:lnTo>
                    <a:pt x="73" y="3"/>
                  </a:lnTo>
                  <a:lnTo>
                    <a:pt x="61" y="7"/>
                  </a:lnTo>
                  <a:lnTo>
                    <a:pt x="51" y="11"/>
                  </a:lnTo>
                  <a:lnTo>
                    <a:pt x="44" y="17"/>
                  </a:lnTo>
                  <a:lnTo>
                    <a:pt x="38" y="24"/>
                  </a:lnTo>
                  <a:lnTo>
                    <a:pt x="36" y="3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64" name="Freeform 65"/>
            <p:cNvSpPr>
              <a:spLocks/>
            </p:cNvSpPr>
            <p:nvPr/>
          </p:nvSpPr>
          <p:spPr bwMode="auto">
            <a:xfrm>
              <a:off x="3019" y="3026"/>
              <a:ext cx="199" cy="412"/>
            </a:xfrm>
            <a:custGeom>
              <a:avLst/>
              <a:gdLst>
                <a:gd name="T0" fmla="*/ 34 w 199"/>
                <a:gd name="T1" fmla="*/ 36 h 412"/>
                <a:gd name="T2" fmla="*/ 36 w 199"/>
                <a:gd name="T3" fmla="*/ 69 h 412"/>
                <a:gd name="T4" fmla="*/ 46 w 199"/>
                <a:gd name="T5" fmla="*/ 126 h 412"/>
                <a:gd name="T6" fmla="*/ 50 w 199"/>
                <a:gd name="T7" fmla="*/ 218 h 412"/>
                <a:gd name="T8" fmla="*/ 44 w 199"/>
                <a:gd name="T9" fmla="*/ 249 h 412"/>
                <a:gd name="T10" fmla="*/ 30 w 199"/>
                <a:gd name="T11" fmla="*/ 255 h 412"/>
                <a:gd name="T12" fmla="*/ 11 w 199"/>
                <a:gd name="T13" fmla="*/ 260 h 412"/>
                <a:gd name="T14" fmla="*/ 0 w 199"/>
                <a:gd name="T15" fmla="*/ 270 h 412"/>
                <a:gd name="T16" fmla="*/ 4 w 199"/>
                <a:gd name="T17" fmla="*/ 283 h 412"/>
                <a:gd name="T18" fmla="*/ 15 w 199"/>
                <a:gd name="T19" fmla="*/ 291 h 412"/>
                <a:gd name="T20" fmla="*/ 30 w 199"/>
                <a:gd name="T21" fmla="*/ 295 h 412"/>
                <a:gd name="T22" fmla="*/ 42 w 199"/>
                <a:gd name="T23" fmla="*/ 295 h 412"/>
                <a:gd name="T24" fmla="*/ 42 w 199"/>
                <a:gd name="T25" fmla="*/ 301 h 412"/>
                <a:gd name="T26" fmla="*/ 36 w 199"/>
                <a:gd name="T27" fmla="*/ 331 h 412"/>
                <a:gd name="T28" fmla="*/ 32 w 199"/>
                <a:gd name="T29" fmla="*/ 374 h 412"/>
                <a:gd name="T30" fmla="*/ 42 w 199"/>
                <a:gd name="T31" fmla="*/ 404 h 412"/>
                <a:gd name="T32" fmla="*/ 71 w 199"/>
                <a:gd name="T33" fmla="*/ 408 h 412"/>
                <a:gd name="T34" fmla="*/ 90 w 199"/>
                <a:gd name="T35" fmla="*/ 381 h 412"/>
                <a:gd name="T36" fmla="*/ 99 w 199"/>
                <a:gd name="T37" fmla="*/ 345 h 412"/>
                <a:gd name="T38" fmla="*/ 103 w 199"/>
                <a:gd name="T39" fmla="*/ 316 h 412"/>
                <a:gd name="T40" fmla="*/ 103 w 199"/>
                <a:gd name="T41" fmla="*/ 314 h 412"/>
                <a:gd name="T42" fmla="*/ 105 w 199"/>
                <a:gd name="T43" fmla="*/ 328 h 412"/>
                <a:gd name="T44" fmla="*/ 109 w 199"/>
                <a:gd name="T45" fmla="*/ 347 h 412"/>
                <a:gd name="T46" fmla="*/ 116 w 199"/>
                <a:gd name="T47" fmla="*/ 362 h 412"/>
                <a:gd name="T48" fmla="*/ 132 w 199"/>
                <a:gd name="T49" fmla="*/ 362 h 412"/>
                <a:gd name="T50" fmla="*/ 147 w 199"/>
                <a:gd name="T51" fmla="*/ 354 h 412"/>
                <a:gd name="T52" fmla="*/ 162 w 199"/>
                <a:gd name="T53" fmla="*/ 341 h 412"/>
                <a:gd name="T54" fmla="*/ 178 w 199"/>
                <a:gd name="T55" fmla="*/ 326 h 412"/>
                <a:gd name="T56" fmla="*/ 189 w 199"/>
                <a:gd name="T57" fmla="*/ 314 h 412"/>
                <a:gd name="T58" fmla="*/ 197 w 199"/>
                <a:gd name="T59" fmla="*/ 303 h 412"/>
                <a:gd name="T60" fmla="*/ 199 w 199"/>
                <a:gd name="T61" fmla="*/ 291 h 412"/>
                <a:gd name="T62" fmla="*/ 191 w 199"/>
                <a:gd name="T63" fmla="*/ 280 h 412"/>
                <a:gd name="T64" fmla="*/ 174 w 199"/>
                <a:gd name="T65" fmla="*/ 264 h 412"/>
                <a:gd name="T66" fmla="*/ 159 w 199"/>
                <a:gd name="T67" fmla="*/ 253 h 412"/>
                <a:gd name="T68" fmla="*/ 145 w 199"/>
                <a:gd name="T69" fmla="*/ 243 h 412"/>
                <a:gd name="T70" fmla="*/ 139 w 199"/>
                <a:gd name="T71" fmla="*/ 226 h 412"/>
                <a:gd name="T72" fmla="*/ 143 w 199"/>
                <a:gd name="T73" fmla="*/ 197 h 412"/>
                <a:gd name="T74" fmla="*/ 153 w 199"/>
                <a:gd name="T75" fmla="*/ 134 h 412"/>
                <a:gd name="T76" fmla="*/ 164 w 199"/>
                <a:gd name="T77" fmla="*/ 63 h 412"/>
                <a:gd name="T78" fmla="*/ 174 w 199"/>
                <a:gd name="T79" fmla="*/ 13 h 412"/>
                <a:gd name="T80" fmla="*/ 174 w 199"/>
                <a:gd name="T81" fmla="*/ 3 h 412"/>
                <a:gd name="T82" fmla="*/ 162 w 199"/>
                <a:gd name="T83" fmla="*/ 1 h 412"/>
                <a:gd name="T84" fmla="*/ 143 w 199"/>
                <a:gd name="T85" fmla="*/ 1 h 412"/>
                <a:gd name="T86" fmla="*/ 120 w 199"/>
                <a:gd name="T87" fmla="*/ 0 h 412"/>
                <a:gd name="T88" fmla="*/ 95 w 199"/>
                <a:gd name="T89" fmla="*/ 1 h 412"/>
                <a:gd name="T90" fmla="*/ 73 w 199"/>
                <a:gd name="T91" fmla="*/ 3 h 412"/>
                <a:gd name="T92" fmla="*/ 51 w 199"/>
                <a:gd name="T93" fmla="*/ 11 h 412"/>
                <a:gd name="T94" fmla="*/ 38 w 199"/>
                <a:gd name="T95" fmla="*/ 24 h 4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9"/>
                <a:gd name="T145" fmla="*/ 0 h 412"/>
                <a:gd name="T146" fmla="*/ 199 w 199"/>
                <a:gd name="T147" fmla="*/ 412 h 4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9" h="412">
                  <a:moveTo>
                    <a:pt x="36" y="32"/>
                  </a:moveTo>
                  <a:lnTo>
                    <a:pt x="34" y="36"/>
                  </a:lnTo>
                  <a:lnTo>
                    <a:pt x="34" y="49"/>
                  </a:lnTo>
                  <a:lnTo>
                    <a:pt x="36" y="69"/>
                  </a:lnTo>
                  <a:lnTo>
                    <a:pt x="40" y="92"/>
                  </a:lnTo>
                  <a:lnTo>
                    <a:pt x="46" y="126"/>
                  </a:lnTo>
                  <a:lnTo>
                    <a:pt x="48" y="174"/>
                  </a:lnTo>
                  <a:lnTo>
                    <a:pt x="50" y="218"/>
                  </a:lnTo>
                  <a:lnTo>
                    <a:pt x="48" y="243"/>
                  </a:lnTo>
                  <a:lnTo>
                    <a:pt x="44" y="249"/>
                  </a:lnTo>
                  <a:lnTo>
                    <a:pt x="38" y="253"/>
                  </a:lnTo>
                  <a:lnTo>
                    <a:pt x="30" y="255"/>
                  </a:lnTo>
                  <a:lnTo>
                    <a:pt x="21" y="259"/>
                  </a:lnTo>
                  <a:lnTo>
                    <a:pt x="11" y="260"/>
                  </a:lnTo>
                  <a:lnTo>
                    <a:pt x="6" y="264"/>
                  </a:lnTo>
                  <a:lnTo>
                    <a:pt x="0" y="270"/>
                  </a:lnTo>
                  <a:lnTo>
                    <a:pt x="0" y="276"/>
                  </a:lnTo>
                  <a:lnTo>
                    <a:pt x="4" y="283"/>
                  </a:lnTo>
                  <a:lnTo>
                    <a:pt x="9" y="287"/>
                  </a:lnTo>
                  <a:lnTo>
                    <a:pt x="15" y="291"/>
                  </a:lnTo>
                  <a:lnTo>
                    <a:pt x="23" y="293"/>
                  </a:lnTo>
                  <a:lnTo>
                    <a:pt x="30" y="295"/>
                  </a:lnTo>
                  <a:lnTo>
                    <a:pt x="38" y="295"/>
                  </a:lnTo>
                  <a:lnTo>
                    <a:pt x="42" y="295"/>
                  </a:lnTo>
                  <a:lnTo>
                    <a:pt x="44" y="295"/>
                  </a:lnTo>
                  <a:lnTo>
                    <a:pt x="42" y="301"/>
                  </a:lnTo>
                  <a:lnTo>
                    <a:pt x="40" y="312"/>
                  </a:lnTo>
                  <a:lnTo>
                    <a:pt x="36" y="331"/>
                  </a:lnTo>
                  <a:lnTo>
                    <a:pt x="34" y="353"/>
                  </a:lnTo>
                  <a:lnTo>
                    <a:pt x="32" y="374"/>
                  </a:lnTo>
                  <a:lnTo>
                    <a:pt x="36" y="393"/>
                  </a:lnTo>
                  <a:lnTo>
                    <a:pt x="42" y="404"/>
                  </a:lnTo>
                  <a:lnTo>
                    <a:pt x="55" y="412"/>
                  </a:lnTo>
                  <a:lnTo>
                    <a:pt x="71" y="408"/>
                  </a:lnTo>
                  <a:lnTo>
                    <a:pt x="82" y="399"/>
                  </a:lnTo>
                  <a:lnTo>
                    <a:pt x="90" y="381"/>
                  </a:lnTo>
                  <a:lnTo>
                    <a:pt x="95" y="364"/>
                  </a:lnTo>
                  <a:lnTo>
                    <a:pt x="99" y="345"/>
                  </a:lnTo>
                  <a:lnTo>
                    <a:pt x="103" y="328"/>
                  </a:lnTo>
                  <a:lnTo>
                    <a:pt x="103" y="316"/>
                  </a:lnTo>
                  <a:lnTo>
                    <a:pt x="103" y="312"/>
                  </a:lnTo>
                  <a:lnTo>
                    <a:pt x="103" y="314"/>
                  </a:lnTo>
                  <a:lnTo>
                    <a:pt x="103" y="320"/>
                  </a:lnTo>
                  <a:lnTo>
                    <a:pt x="105" y="328"/>
                  </a:lnTo>
                  <a:lnTo>
                    <a:pt x="105" y="337"/>
                  </a:lnTo>
                  <a:lnTo>
                    <a:pt x="109" y="347"/>
                  </a:lnTo>
                  <a:lnTo>
                    <a:pt x="113" y="356"/>
                  </a:lnTo>
                  <a:lnTo>
                    <a:pt x="116" y="362"/>
                  </a:lnTo>
                  <a:lnTo>
                    <a:pt x="124" y="364"/>
                  </a:lnTo>
                  <a:lnTo>
                    <a:pt x="132" y="362"/>
                  </a:lnTo>
                  <a:lnTo>
                    <a:pt x="139" y="358"/>
                  </a:lnTo>
                  <a:lnTo>
                    <a:pt x="147" y="354"/>
                  </a:lnTo>
                  <a:lnTo>
                    <a:pt x="155" y="347"/>
                  </a:lnTo>
                  <a:lnTo>
                    <a:pt x="162" y="341"/>
                  </a:lnTo>
                  <a:lnTo>
                    <a:pt x="170" y="333"/>
                  </a:lnTo>
                  <a:lnTo>
                    <a:pt x="178" y="326"/>
                  </a:lnTo>
                  <a:lnTo>
                    <a:pt x="183" y="320"/>
                  </a:lnTo>
                  <a:lnTo>
                    <a:pt x="189" y="314"/>
                  </a:lnTo>
                  <a:lnTo>
                    <a:pt x="193" y="308"/>
                  </a:lnTo>
                  <a:lnTo>
                    <a:pt x="197" y="303"/>
                  </a:lnTo>
                  <a:lnTo>
                    <a:pt x="199" y="297"/>
                  </a:lnTo>
                  <a:lnTo>
                    <a:pt x="199" y="291"/>
                  </a:lnTo>
                  <a:lnTo>
                    <a:pt x="195" y="285"/>
                  </a:lnTo>
                  <a:lnTo>
                    <a:pt x="191" y="280"/>
                  </a:lnTo>
                  <a:lnTo>
                    <a:pt x="183" y="272"/>
                  </a:lnTo>
                  <a:lnTo>
                    <a:pt x="174" y="264"/>
                  </a:lnTo>
                  <a:lnTo>
                    <a:pt x="166" y="259"/>
                  </a:lnTo>
                  <a:lnTo>
                    <a:pt x="159" y="253"/>
                  </a:lnTo>
                  <a:lnTo>
                    <a:pt x="151" y="249"/>
                  </a:lnTo>
                  <a:lnTo>
                    <a:pt x="145" y="243"/>
                  </a:lnTo>
                  <a:lnTo>
                    <a:pt x="141" y="236"/>
                  </a:lnTo>
                  <a:lnTo>
                    <a:pt x="139" y="226"/>
                  </a:lnTo>
                  <a:lnTo>
                    <a:pt x="139" y="216"/>
                  </a:lnTo>
                  <a:lnTo>
                    <a:pt x="143" y="197"/>
                  </a:lnTo>
                  <a:lnTo>
                    <a:pt x="147" y="168"/>
                  </a:lnTo>
                  <a:lnTo>
                    <a:pt x="153" y="134"/>
                  </a:lnTo>
                  <a:lnTo>
                    <a:pt x="159" y="97"/>
                  </a:lnTo>
                  <a:lnTo>
                    <a:pt x="164" y="63"/>
                  </a:lnTo>
                  <a:lnTo>
                    <a:pt x="170" y="32"/>
                  </a:lnTo>
                  <a:lnTo>
                    <a:pt x="174" y="13"/>
                  </a:lnTo>
                  <a:lnTo>
                    <a:pt x="176" y="3"/>
                  </a:lnTo>
                  <a:lnTo>
                    <a:pt x="174" y="3"/>
                  </a:lnTo>
                  <a:lnTo>
                    <a:pt x="170" y="3"/>
                  </a:lnTo>
                  <a:lnTo>
                    <a:pt x="162" y="1"/>
                  </a:lnTo>
                  <a:lnTo>
                    <a:pt x="155" y="1"/>
                  </a:lnTo>
                  <a:lnTo>
                    <a:pt x="143" y="1"/>
                  </a:lnTo>
                  <a:lnTo>
                    <a:pt x="134" y="0"/>
                  </a:lnTo>
                  <a:lnTo>
                    <a:pt x="120" y="0"/>
                  </a:lnTo>
                  <a:lnTo>
                    <a:pt x="109" y="0"/>
                  </a:lnTo>
                  <a:lnTo>
                    <a:pt x="95" y="1"/>
                  </a:lnTo>
                  <a:lnTo>
                    <a:pt x="84" y="1"/>
                  </a:lnTo>
                  <a:lnTo>
                    <a:pt x="73" y="3"/>
                  </a:lnTo>
                  <a:lnTo>
                    <a:pt x="61" y="7"/>
                  </a:lnTo>
                  <a:lnTo>
                    <a:pt x="51" y="11"/>
                  </a:lnTo>
                  <a:lnTo>
                    <a:pt x="44" y="17"/>
                  </a:lnTo>
                  <a:lnTo>
                    <a:pt x="38" y="24"/>
                  </a:lnTo>
                  <a:lnTo>
                    <a:pt x="36" y="32"/>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65" name="Freeform 66"/>
            <p:cNvSpPr>
              <a:spLocks/>
            </p:cNvSpPr>
            <p:nvPr/>
          </p:nvSpPr>
          <p:spPr bwMode="auto">
            <a:xfrm>
              <a:off x="2996" y="2939"/>
              <a:ext cx="252" cy="133"/>
            </a:xfrm>
            <a:custGeom>
              <a:avLst/>
              <a:gdLst>
                <a:gd name="T0" fmla="*/ 8 w 252"/>
                <a:gd name="T1" fmla="*/ 42 h 133"/>
                <a:gd name="T2" fmla="*/ 8 w 252"/>
                <a:gd name="T3" fmla="*/ 64 h 133"/>
                <a:gd name="T4" fmla="*/ 2 w 252"/>
                <a:gd name="T5" fmla="*/ 73 h 133"/>
                <a:gd name="T6" fmla="*/ 4 w 252"/>
                <a:gd name="T7" fmla="*/ 104 h 133"/>
                <a:gd name="T8" fmla="*/ 10 w 252"/>
                <a:gd name="T9" fmla="*/ 119 h 133"/>
                <a:gd name="T10" fmla="*/ 17 w 252"/>
                <a:gd name="T11" fmla="*/ 129 h 133"/>
                <a:gd name="T12" fmla="*/ 29 w 252"/>
                <a:gd name="T13" fmla="*/ 133 h 133"/>
                <a:gd name="T14" fmla="*/ 48 w 252"/>
                <a:gd name="T15" fmla="*/ 131 h 133"/>
                <a:gd name="T16" fmla="*/ 71 w 252"/>
                <a:gd name="T17" fmla="*/ 125 h 133"/>
                <a:gd name="T18" fmla="*/ 96 w 252"/>
                <a:gd name="T19" fmla="*/ 117 h 133"/>
                <a:gd name="T20" fmla="*/ 115 w 252"/>
                <a:gd name="T21" fmla="*/ 113 h 133"/>
                <a:gd name="T22" fmla="*/ 130 w 252"/>
                <a:gd name="T23" fmla="*/ 111 h 133"/>
                <a:gd name="T24" fmla="*/ 145 w 252"/>
                <a:gd name="T25" fmla="*/ 111 h 133"/>
                <a:gd name="T26" fmla="*/ 166 w 252"/>
                <a:gd name="T27" fmla="*/ 111 h 133"/>
                <a:gd name="T28" fmla="*/ 185 w 252"/>
                <a:gd name="T29" fmla="*/ 111 h 133"/>
                <a:gd name="T30" fmla="*/ 199 w 252"/>
                <a:gd name="T31" fmla="*/ 111 h 133"/>
                <a:gd name="T32" fmla="*/ 212 w 252"/>
                <a:gd name="T33" fmla="*/ 111 h 133"/>
                <a:gd name="T34" fmla="*/ 229 w 252"/>
                <a:gd name="T35" fmla="*/ 110 h 133"/>
                <a:gd name="T36" fmla="*/ 245 w 252"/>
                <a:gd name="T37" fmla="*/ 108 h 133"/>
                <a:gd name="T38" fmla="*/ 250 w 252"/>
                <a:gd name="T39" fmla="*/ 108 h 133"/>
                <a:gd name="T40" fmla="*/ 250 w 252"/>
                <a:gd name="T41" fmla="*/ 33 h 133"/>
                <a:gd name="T42" fmla="*/ 252 w 252"/>
                <a:gd name="T43" fmla="*/ 21 h 133"/>
                <a:gd name="T44" fmla="*/ 248 w 252"/>
                <a:gd name="T45" fmla="*/ 8 h 133"/>
                <a:gd name="T46" fmla="*/ 239 w 252"/>
                <a:gd name="T47" fmla="*/ 0 h 133"/>
                <a:gd name="T48" fmla="*/ 222 w 252"/>
                <a:gd name="T49" fmla="*/ 8 h 133"/>
                <a:gd name="T50" fmla="*/ 208 w 252"/>
                <a:gd name="T51" fmla="*/ 16 h 133"/>
                <a:gd name="T52" fmla="*/ 201 w 252"/>
                <a:gd name="T53" fmla="*/ 23 h 133"/>
                <a:gd name="T54" fmla="*/ 187 w 252"/>
                <a:gd name="T55" fmla="*/ 27 h 133"/>
                <a:gd name="T56" fmla="*/ 172 w 252"/>
                <a:gd name="T57" fmla="*/ 27 h 133"/>
                <a:gd name="T58" fmla="*/ 157 w 252"/>
                <a:gd name="T59" fmla="*/ 25 h 133"/>
                <a:gd name="T60" fmla="*/ 139 w 252"/>
                <a:gd name="T61" fmla="*/ 23 h 133"/>
                <a:gd name="T62" fmla="*/ 118 w 252"/>
                <a:gd name="T63" fmla="*/ 19 h 133"/>
                <a:gd name="T64" fmla="*/ 97 w 252"/>
                <a:gd name="T65" fmla="*/ 17 h 133"/>
                <a:gd name="T66" fmla="*/ 74 w 252"/>
                <a:gd name="T67" fmla="*/ 16 h 133"/>
                <a:gd name="T68" fmla="*/ 55 w 252"/>
                <a:gd name="T69" fmla="*/ 16 h 133"/>
                <a:gd name="T70" fmla="*/ 38 w 252"/>
                <a:gd name="T71" fmla="*/ 17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2"/>
                <a:gd name="T109" fmla="*/ 0 h 133"/>
                <a:gd name="T110" fmla="*/ 252 w 252"/>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2" h="133">
                  <a:moveTo>
                    <a:pt x="31" y="19"/>
                  </a:moveTo>
                  <a:lnTo>
                    <a:pt x="8" y="42"/>
                  </a:lnTo>
                  <a:lnTo>
                    <a:pt x="48" y="54"/>
                  </a:lnTo>
                  <a:lnTo>
                    <a:pt x="8" y="64"/>
                  </a:lnTo>
                  <a:lnTo>
                    <a:pt x="6" y="65"/>
                  </a:lnTo>
                  <a:lnTo>
                    <a:pt x="2" y="73"/>
                  </a:lnTo>
                  <a:lnTo>
                    <a:pt x="0" y="87"/>
                  </a:lnTo>
                  <a:lnTo>
                    <a:pt x="4" y="104"/>
                  </a:lnTo>
                  <a:lnTo>
                    <a:pt x="6" y="111"/>
                  </a:lnTo>
                  <a:lnTo>
                    <a:pt x="10" y="119"/>
                  </a:lnTo>
                  <a:lnTo>
                    <a:pt x="11" y="125"/>
                  </a:lnTo>
                  <a:lnTo>
                    <a:pt x="17" y="129"/>
                  </a:lnTo>
                  <a:lnTo>
                    <a:pt x="21" y="133"/>
                  </a:lnTo>
                  <a:lnTo>
                    <a:pt x="29" y="133"/>
                  </a:lnTo>
                  <a:lnTo>
                    <a:pt x="36" y="133"/>
                  </a:lnTo>
                  <a:lnTo>
                    <a:pt x="48" y="131"/>
                  </a:lnTo>
                  <a:lnTo>
                    <a:pt x="59" y="129"/>
                  </a:lnTo>
                  <a:lnTo>
                    <a:pt x="71" y="125"/>
                  </a:lnTo>
                  <a:lnTo>
                    <a:pt x="84" y="121"/>
                  </a:lnTo>
                  <a:lnTo>
                    <a:pt x="96" y="117"/>
                  </a:lnTo>
                  <a:lnTo>
                    <a:pt x="105" y="115"/>
                  </a:lnTo>
                  <a:lnTo>
                    <a:pt x="115" y="113"/>
                  </a:lnTo>
                  <a:lnTo>
                    <a:pt x="124" y="111"/>
                  </a:lnTo>
                  <a:lnTo>
                    <a:pt x="130" y="111"/>
                  </a:lnTo>
                  <a:lnTo>
                    <a:pt x="138" y="111"/>
                  </a:lnTo>
                  <a:lnTo>
                    <a:pt x="145" y="111"/>
                  </a:lnTo>
                  <a:lnTo>
                    <a:pt x="155" y="111"/>
                  </a:lnTo>
                  <a:lnTo>
                    <a:pt x="166" y="111"/>
                  </a:lnTo>
                  <a:lnTo>
                    <a:pt x="176" y="111"/>
                  </a:lnTo>
                  <a:lnTo>
                    <a:pt x="185" y="111"/>
                  </a:lnTo>
                  <a:lnTo>
                    <a:pt x="193" y="111"/>
                  </a:lnTo>
                  <a:lnTo>
                    <a:pt x="199" y="111"/>
                  </a:lnTo>
                  <a:lnTo>
                    <a:pt x="204" y="111"/>
                  </a:lnTo>
                  <a:lnTo>
                    <a:pt x="212" y="111"/>
                  </a:lnTo>
                  <a:lnTo>
                    <a:pt x="220" y="110"/>
                  </a:lnTo>
                  <a:lnTo>
                    <a:pt x="229" y="110"/>
                  </a:lnTo>
                  <a:lnTo>
                    <a:pt x="237" y="108"/>
                  </a:lnTo>
                  <a:lnTo>
                    <a:pt x="245" y="108"/>
                  </a:lnTo>
                  <a:lnTo>
                    <a:pt x="248" y="108"/>
                  </a:lnTo>
                  <a:lnTo>
                    <a:pt x="250" y="108"/>
                  </a:lnTo>
                  <a:lnTo>
                    <a:pt x="250" y="35"/>
                  </a:lnTo>
                  <a:lnTo>
                    <a:pt x="250" y="33"/>
                  </a:lnTo>
                  <a:lnTo>
                    <a:pt x="250" y="29"/>
                  </a:lnTo>
                  <a:lnTo>
                    <a:pt x="252" y="21"/>
                  </a:lnTo>
                  <a:lnTo>
                    <a:pt x="250" y="14"/>
                  </a:lnTo>
                  <a:lnTo>
                    <a:pt x="248" y="8"/>
                  </a:lnTo>
                  <a:lnTo>
                    <a:pt x="245" y="2"/>
                  </a:lnTo>
                  <a:lnTo>
                    <a:pt x="239" y="0"/>
                  </a:lnTo>
                  <a:lnTo>
                    <a:pt x="229" y="2"/>
                  </a:lnTo>
                  <a:lnTo>
                    <a:pt x="222" y="8"/>
                  </a:lnTo>
                  <a:lnTo>
                    <a:pt x="214" y="12"/>
                  </a:lnTo>
                  <a:lnTo>
                    <a:pt x="208" y="16"/>
                  </a:lnTo>
                  <a:lnTo>
                    <a:pt x="204" y="19"/>
                  </a:lnTo>
                  <a:lnTo>
                    <a:pt x="201" y="23"/>
                  </a:lnTo>
                  <a:lnTo>
                    <a:pt x="195" y="25"/>
                  </a:lnTo>
                  <a:lnTo>
                    <a:pt x="187" y="27"/>
                  </a:lnTo>
                  <a:lnTo>
                    <a:pt x="178" y="27"/>
                  </a:lnTo>
                  <a:lnTo>
                    <a:pt x="172" y="27"/>
                  </a:lnTo>
                  <a:lnTo>
                    <a:pt x="166" y="27"/>
                  </a:lnTo>
                  <a:lnTo>
                    <a:pt x="157" y="25"/>
                  </a:lnTo>
                  <a:lnTo>
                    <a:pt x="149" y="25"/>
                  </a:lnTo>
                  <a:lnTo>
                    <a:pt x="139" y="23"/>
                  </a:lnTo>
                  <a:lnTo>
                    <a:pt x="128" y="21"/>
                  </a:lnTo>
                  <a:lnTo>
                    <a:pt x="118" y="19"/>
                  </a:lnTo>
                  <a:lnTo>
                    <a:pt x="107" y="19"/>
                  </a:lnTo>
                  <a:lnTo>
                    <a:pt x="97" y="17"/>
                  </a:lnTo>
                  <a:lnTo>
                    <a:pt x="86" y="16"/>
                  </a:lnTo>
                  <a:lnTo>
                    <a:pt x="74" y="16"/>
                  </a:lnTo>
                  <a:lnTo>
                    <a:pt x="65" y="16"/>
                  </a:lnTo>
                  <a:lnTo>
                    <a:pt x="55" y="16"/>
                  </a:lnTo>
                  <a:lnTo>
                    <a:pt x="46" y="16"/>
                  </a:lnTo>
                  <a:lnTo>
                    <a:pt x="38" y="17"/>
                  </a:lnTo>
                  <a:lnTo>
                    <a:pt x="31" y="1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66" name="Freeform 67"/>
            <p:cNvSpPr>
              <a:spLocks/>
            </p:cNvSpPr>
            <p:nvPr/>
          </p:nvSpPr>
          <p:spPr bwMode="auto">
            <a:xfrm>
              <a:off x="2996" y="2939"/>
              <a:ext cx="252" cy="133"/>
            </a:xfrm>
            <a:custGeom>
              <a:avLst/>
              <a:gdLst>
                <a:gd name="T0" fmla="*/ 8 w 252"/>
                <a:gd name="T1" fmla="*/ 42 h 133"/>
                <a:gd name="T2" fmla="*/ 8 w 252"/>
                <a:gd name="T3" fmla="*/ 64 h 133"/>
                <a:gd name="T4" fmla="*/ 2 w 252"/>
                <a:gd name="T5" fmla="*/ 73 h 133"/>
                <a:gd name="T6" fmla="*/ 4 w 252"/>
                <a:gd name="T7" fmla="*/ 104 h 133"/>
                <a:gd name="T8" fmla="*/ 10 w 252"/>
                <a:gd name="T9" fmla="*/ 119 h 133"/>
                <a:gd name="T10" fmla="*/ 17 w 252"/>
                <a:gd name="T11" fmla="*/ 129 h 133"/>
                <a:gd name="T12" fmla="*/ 29 w 252"/>
                <a:gd name="T13" fmla="*/ 133 h 133"/>
                <a:gd name="T14" fmla="*/ 48 w 252"/>
                <a:gd name="T15" fmla="*/ 131 h 133"/>
                <a:gd name="T16" fmla="*/ 71 w 252"/>
                <a:gd name="T17" fmla="*/ 125 h 133"/>
                <a:gd name="T18" fmla="*/ 96 w 252"/>
                <a:gd name="T19" fmla="*/ 117 h 133"/>
                <a:gd name="T20" fmla="*/ 115 w 252"/>
                <a:gd name="T21" fmla="*/ 113 h 133"/>
                <a:gd name="T22" fmla="*/ 130 w 252"/>
                <a:gd name="T23" fmla="*/ 111 h 133"/>
                <a:gd name="T24" fmla="*/ 145 w 252"/>
                <a:gd name="T25" fmla="*/ 111 h 133"/>
                <a:gd name="T26" fmla="*/ 166 w 252"/>
                <a:gd name="T27" fmla="*/ 111 h 133"/>
                <a:gd name="T28" fmla="*/ 185 w 252"/>
                <a:gd name="T29" fmla="*/ 111 h 133"/>
                <a:gd name="T30" fmla="*/ 199 w 252"/>
                <a:gd name="T31" fmla="*/ 111 h 133"/>
                <a:gd name="T32" fmla="*/ 212 w 252"/>
                <a:gd name="T33" fmla="*/ 111 h 133"/>
                <a:gd name="T34" fmla="*/ 229 w 252"/>
                <a:gd name="T35" fmla="*/ 110 h 133"/>
                <a:gd name="T36" fmla="*/ 245 w 252"/>
                <a:gd name="T37" fmla="*/ 108 h 133"/>
                <a:gd name="T38" fmla="*/ 250 w 252"/>
                <a:gd name="T39" fmla="*/ 108 h 133"/>
                <a:gd name="T40" fmla="*/ 250 w 252"/>
                <a:gd name="T41" fmla="*/ 33 h 133"/>
                <a:gd name="T42" fmla="*/ 252 w 252"/>
                <a:gd name="T43" fmla="*/ 21 h 133"/>
                <a:gd name="T44" fmla="*/ 248 w 252"/>
                <a:gd name="T45" fmla="*/ 8 h 133"/>
                <a:gd name="T46" fmla="*/ 239 w 252"/>
                <a:gd name="T47" fmla="*/ 0 h 133"/>
                <a:gd name="T48" fmla="*/ 222 w 252"/>
                <a:gd name="T49" fmla="*/ 8 h 133"/>
                <a:gd name="T50" fmla="*/ 208 w 252"/>
                <a:gd name="T51" fmla="*/ 16 h 133"/>
                <a:gd name="T52" fmla="*/ 201 w 252"/>
                <a:gd name="T53" fmla="*/ 23 h 133"/>
                <a:gd name="T54" fmla="*/ 187 w 252"/>
                <a:gd name="T55" fmla="*/ 27 h 133"/>
                <a:gd name="T56" fmla="*/ 172 w 252"/>
                <a:gd name="T57" fmla="*/ 27 h 133"/>
                <a:gd name="T58" fmla="*/ 157 w 252"/>
                <a:gd name="T59" fmla="*/ 25 h 133"/>
                <a:gd name="T60" fmla="*/ 139 w 252"/>
                <a:gd name="T61" fmla="*/ 23 h 133"/>
                <a:gd name="T62" fmla="*/ 118 w 252"/>
                <a:gd name="T63" fmla="*/ 19 h 133"/>
                <a:gd name="T64" fmla="*/ 97 w 252"/>
                <a:gd name="T65" fmla="*/ 17 h 133"/>
                <a:gd name="T66" fmla="*/ 74 w 252"/>
                <a:gd name="T67" fmla="*/ 16 h 133"/>
                <a:gd name="T68" fmla="*/ 55 w 252"/>
                <a:gd name="T69" fmla="*/ 16 h 133"/>
                <a:gd name="T70" fmla="*/ 38 w 252"/>
                <a:gd name="T71" fmla="*/ 17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2"/>
                <a:gd name="T109" fmla="*/ 0 h 133"/>
                <a:gd name="T110" fmla="*/ 252 w 252"/>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2" h="133">
                  <a:moveTo>
                    <a:pt x="31" y="19"/>
                  </a:moveTo>
                  <a:lnTo>
                    <a:pt x="8" y="42"/>
                  </a:lnTo>
                  <a:lnTo>
                    <a:pt x="48" y="54"/>
                  </a:lnTo>
                  <a:lnTo>
                    <a:pt x="8" y="64"/>
                  </a:lnTo>
                  <a:lnTo>
                    <a:pt x="6" y="65"/>
                  </a:lnTo>
                  <a:lnTo>
                    <a:pt x="2" y="73"/>
                  </a:lnTo>
                  <a:lnTo>
                    <a:pt x="0" y="87"/>
                  </a:lnTo>
                  <a:lnTo>
                    <a:pt x="4" y="104"/>
                  </a:lnTo>
                  <a:lnTo>
                    <a:pt x="6" y="111"/>
                  </a:lnTo>
                  <a:lnTo>
                    <a:pt x="10" y="119"/>
                  </a:lnTo>
                  <a:lnTo>
                    <a:pt x="11" y="125"/>
                  </a:lnTo>
                  <a:lnTo>
                    <a:pt x="17" y="129"/>
                  </a:lnTo>
                  <a:lnTo>
                    <a:pt x="21" y="133"/>
                  </a:lnTo>
                  <a:lnTo>
                    <a:pt x="29" y="133"/>
                  </a:lnTo>
                  <a:lnTo>
                    <a:pt x="36" y="133"/>
                  </a:lnTo>
                  <a:lnTo>
                    <a:pt x="48" y="131"/>
                  </a:lnTo>
                  <a:lnTo>
                    <a:pt x="59" y="129"/>
                  </a:lnTo>
                  <a:lnTo>
                    <a:pt x="71" y="125"/>
                  </a:lnTo>
                  <a:lnTo>
                    <a:pt x="84" y="121"/>
                  </a:lnTo>
                  <a:lnTo>
                    <a:pt x="96" y="117"/>
                  </a:lnTo>
                  <a:lnTo>
                    <a:pt x="105" y="115"/>
                  </a:lnTo>
                  <a:lnTo>
                    <a:pt x="115" y="113"/>
                  </a:lnTo>
                  <a:lnTo>
                    <a:pt x="124" y="111"/>
                  </a:lnTo>
                  <a:lnTo>
                    <a:pt x="130" y="111"/>
                  </a:lnTo>
                  <a:lnTo>
                    <a:pt x="138" y="111"/>
                  </a:lnTo>
                  <a:lnTo>
                    <a:pt x="145" y="111"/>
                  </a:lnTo>
                  <a:lnTo>
                    <a:pt x="155" y="111"/>
                  </a:lnTo>
                  <a:lnTo>
                    <a:pt x="166" y="111"/>
                  </a:lnTo>
                  <a:lnTo>
                    <a:pt x="176" y="111"/>
                  </a:lnTo>
                  <a:lnTo>
                    <a:pt x="185" y="111"/>
                  </a:lnTo>
                  <a:lnTo>
                    <a:pt x="193" y="111"/>
                  </a:lnTo>
                  <a:lnTo>
                    <a:pt x="199" y="111"/>
                  </a:lnTo>
                  <a:lnTo>
                    <a:pt x="204" y="111"/>
                  </a:lnTo>
                  <a:lnTo>
                    <a:pt x="212" y="111"/>
                  </a:lnTo>
                  <a:lnTo>
                    <a:pt x="220" y="110"/>
                  </a:lnTo>
                  <a:lnTo>
                    <a:pt x="229" y="110"/>
                  </a:lnTo>
                  <a:lnTo>
                    <a:pt x="237" y="108"/>
                  </a:lnTo>
                  <a:lnTo>
                    <a:pt x="245" y="108"/>
                  </a:lnTo>
                  <a:lnTo>
                    <a:pt x="248" y="108"/>
                  </a:lnTo>
                  <a:lnTo>
                    <a:pt x="250" y="108"/>
                  </a:lnTo>
                  <a:lnTo>
                    <a:pt x="250" y="35"/>
                  </a:lnTo>
                  <a:lnTo>
                    <a:pt x="250" y="33"/>
                  </a:lnTo>
                  <a:lnTo>
                    <a:pt x="250" y="29"/>
                  </a:lnTo>
                  <a:lnTo>
                    <a:pt x="252" y="21"/>
                  </a:lnTo>
                  <a:lnTo>
                    <a:pt x="250" y="14"/>
                  </a:lnTo>
                  <a:lnTo>
                    <a:pt x="248" y="8"/>
                  </a:lnTo>
                  <a:lnTo>
                    <a:pt x="245" y="2"/>
                  </a:lnTo>
                  <a:lnTo>
                    <a:pt x="239" y="0"/>
                  </a:lnTo>
                  <a:lnTo>
                    <a:pt x="229" y="2"/>
                  </a:lnTo>
                  <a:lnTo>
                    <a:pt x="222" y="8"/>
                  </a:lnTo>
                  <a:lnTo>
                    <a:pt x="214" y="12"/>
                  </a:lnTo>
                  <a:lnTo>
                    <a:pt x="208" y="16"/>
                  </a:lnTo>
                  <a:lnTo>
                    <a:pt x="204" y="19"/>
                  </a:lnTo>
                  <a:lnTo>
                    <a:pt x="201" y="23"/>
                  </a:lnTo>
                  <a:lnTo>
                    <a:pt x="195" y="25"/>
                  </a:lnTo>
                  <a:lnTo>
                    <a:pt x="187" y="27"/>
                  </a:lnTo>
                  <a:lnTo>
                    <a:pt x="178" y="27"/>
                  </a:lnTo>
                  <a:lnTo>
                    <a:pt x="172" y="27"/>
                  </a:lnTo>
                  <a:lnTo>
                    <a:pt x="166" y="27"/>
                  </a:lnTo>
                  <a:lnTo>
                    <a:pt x="157" y="25"/>
                  </a:lnTo>
                  <a:lnTo>
                    <a:pt x="149" y="25"/>
                  </a:lnTo>
                  <a:lnTo>
                    <a:pt x="139" y="23"/>
                  </a:lnTo>
                  <a:lnTo>
                    <a:pt x="128" y="21"/>
                  </a:lnTo>
                  <a:lnTo>
                    <a:pt x="118" y="19"/>
                  </a:lnTo>
                  <a:lnTo>
                    <a:pt x="107" y="19"/>
                  </a:lnTo>
                  <a:lnTo>
                    <a:pt x="97" y="17"/>
                  </a:lnTo>
                  <a:lnTo>
                    <a:pt x="86" y="16"/>
                  </a:lnTo>
                  <a:lnTo>
                    <a:pt x="74" y="16"/>
                  </a:lnTo>
                  <a:lnTo>
                    <a:pt x="65" y="16"/>
                  </a:lnTo>
                  <a:lnTo>
                    <a:pt x="55" y="16"/>
                  </a:lnTo>
                  <a:lnTo>
                    <a:pt x="46" y="16"/>
                  </a:lnTo>
                  <a:lnTo>
                    <a:pt x="38" y="17"/>
                  </a:lnTo>
                  <a:lnTo>
                    <a:pt x="31" y="19"/>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67" name="Freeform 68"/>
            <p:cNvSpPr>
              <a:spLocks/>
            </p:cNvSpPr>
            <p:nvPr/>
          </p:nvSpPr>
          <p:spPr bwMode="auto">
            <a:xfrm>
              <a:off x="2346" y="3758"/>
              <a:ext cx="421" cy="104"/>
            </a:xfrm>
            <a:custGeom>
              <a:avLst/>
              <a:gdLst>
                <a:gd name="T0" fmla="*/ 107 w 421"/>
                <a:gd name="T1" fmla="*/ 0 h 104"/>
                <a:gd name="T2" fmla="*/ 103 w 421"/>
                <a:gd name="T3" fmla="*/ 0 h 104"/>
                <a:gd name="T4" fmla="*/ 98 w 421"/>
                <a:gd name="T5" fmla="*/ 2 h 104"/>
                <a:gd name="T6" fmla="*/ 92 w 421"/>
                <a:gd name="T7" fmla="*/ 6 h 104"/>
                <a:gd name="T8" fmla="*/ 82 w 421"/>
                <a:gd name="T9" fmla="*/ 8 h 104"/>
                <a:gd name="T10" fmla="*/ 75 w 421"/>
                <a:gd name="T11" fmla="*/ 12 h 104"/>
                <a:gd name="T12" fmla="*/ 65 w 421"/>
                <a:gd name="T13" fmla="*/ 18 h 104"/>
                <a:gd name="T14" fmla="*/ 54 w 421"/>
                <a:gd name="T15" fmla="*/ 23 h 104"/>
                <a:gd name="T16" fmla="*/ 44 w 421"/>
                <a:gd name="T17" fmla="*/ 29 h 104"/>
                <a:gd name="T18" fmla="*/ 35 w 421"/>
                <a:gd name="T19" fmla="*/ 37 h 104"/>
                <a:gd name="T20" fmla="*/ 25 w 421"/>
                <a:gd name="T21" fmla="*/ 47 h 104"/>
                <a:gd name="T22" fmla="*/ 17 w 421"/>
                <a:gd name="T23" fmla="*/ 54 h 104"/>
                <a:gd name="T24" fmla="*/ 10 w 421"/>
                <a:gd name="T25" fmla="*/ 66 h 104"/>
                <a:gd name="T26" fmla="*/ 4 w 421"/>
                <a:gd name="T27" fmla="*/ 77 h 104"/>
                <a:gd name="T28" fmla="*/ 2 w 421"/>
                <a:gd name="T29" fmla="*/ 89 h 104"/>
                <a:gd name="T30" fmla="*/ 0 w 421"/>
                <a:gd name="T31" fmla="*/ 104 h 104"/>
                <a:gd name="T32" fmla="*/ 415 w 421"/>
                <a:gd name="T33" fmla="*/ 98 h 104"/>
                <a:gd name="T34" fmla="*/ 415 w 421"/>
                <a:gd name="T35" fmla="*/ 96 h 104"/>
                <a:gd name="T36" fmla="*/ 417 w 421"/>
                <a:gd name="T37" fmla="*/ 87 h 104"/>
                <a:gd name="T38" fmla="*/ 419 w 421"/>
                <a:gd name="T39" fmla="*/ 71 h 104"/>
                <a:gd name="T40" fmla="*/ 421 w 421"/>
                <a:gd name="T41" fmla="*/ 56 h 104"/>
                <a:gd name="T42" fmla="*/ 421 w 421"/>
                <a:gd name="T43" fmla="*/ 41 h 104"/>
                <a:gd name="T44" fmla="*/ 417 w 421"/>
                <a:gd name="T45" fmla="*/ 25 h 104"/>
                <a:gd name="T46" fmla="*/ 413 w 421"/>
                <a:gd name="T47" fmla="*/ 14 h 104"/>
                <a:gd name="T48" fmla="*/ 403 w 421"/>
                <a:gd name="T49" fmla="*/ 8 h 104"/>
                <a:gd name="T50" fmla="*/ 107 w 421"/>
                <a:gd name="T51" fmla="*/ 0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1"/>
                <a:gd name="T79" fmla="*/ 0 h 104"/>
                <a:gd name="T80" fmla="*/ 421 w 421"/>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1" h="104">
                  <a:moveTo>
                    <a:pt x="107" y="0"/>
                  </a:moveTo>
                  <a:lnTo>
                    <a:pt x="103" y="0"/>
                  </a:lnTo>
                  <a:lnTo>
                    <a:pt x="98" y="2"/>
                  </a:lnTo>
                  <a:lnTo>
                    <a:pt x="92" y="6"/>
                  </a:lnTo>
                  <a:lnTo>
                    <a:pt x="82" y="8"/>
                  </a:lnTo>
                  <a:lnTo>
                    <a:pt x="75" y="12"/>
                  </a:lnTo>
                  <a:lnTo>
                    <a:pt x="65" y="18"/>
                  </a:lnTo>
                  <a:lnTo>
                    <a:pt x="54" y="23"/>
                  </a:lnTo>
                  <a:lnTo>
                    <a:pt x="44" y="29"/>
                  </a:lnTo>
                  <a:lnTo>
                    <a:pt x="35" y="37"/>
                  </a:lnTo>
                  <a:lnTo>
                    <a:pt x="25" y="47"/>
                  </a:lnTo>
                  <a:lnTo>
                    <a:pt x="17" y="54"/>
                  </a:lnTo>
                  <a:lnTo>
                    <a:pt x="10" y="66"/>
                  </a:lnTo>
                  <a:lnTo>
                    <a:pt x="4" y="77"/>
                  </a:lnTo>
                  <a:lnTo>
                    <a:pt x="2" y="89"/>
                  </a:lnTo>
                  <a:lnTo>
                    <a:pt x="0" y="104"/>
                  </a:lnTo>
                  <a:lnTo>
                    <a:pt x="415" y="98"/>
                  </a:lnTo>
                  <a:lnTo>
                    <a:pt x="415" y="96"/>
                  </a:lnTo>
                  <a:lnTo>
                    <a:pt x="417" y="87"/>
                  </a:lnTo>
                  <a:lnTo>
                    <a:pt x="419" y="71"/>
                  </a:lnTo>
                  <a:lnTo>
                    <a:pt x="421" y="56"/>
                  </a:lnTo>
                  <a:lnTo>
                    <a:pt x="421" y="41"/>
                  </a:lnTo>
                  <a:lnTo>
                    <a:pt x="417" y="25"/>
                  </a:lnTo>
                  <a:lnTo>
                    <a:pt x="413" y="14"/>
                  </a:lnTo>
                  <a:lnTo>
                    <a:pt x="403" y="8"/>
                  </a:lnTo>
                  <a:lnTo>
                    <a:pt x="107"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68" name="Freeform 69"/>
            <p:cNvSpPr>
              <a:spLocks/>
            </p:cNvSpPr>
            <p:nvPr/>
          </p:nvSpPr>
          <p:spPr bwMode="auto">
            <a:xfrm>
              <a:off x="2346" y="3758"/>
              <a:ext cx="421" cy="104"/>
            </a:xfrm>
            <a:custGeom>
              <a:avLst/>
              <a:gdLst>
                <a:gd name="T0" fmla="*/ 107 w 421"/>
                <a:gd name="T1" fmla="*/ 0 h 104"/>
                <a:gd name="T2" fmla="*/ 103 w 421"/>
                <a:gd name="T3" fmla="*/ 0 h 104"/>
                <a:gd name="T4" fmla="*/ 98 w 421"/>
                <a:gd name="T5" fmla="*/ 2 h 104"/>
                <a:gd name="T6" fmla="*/ 92 w 421"/>
                <a:gd name="T7" fmla="*/ 6 h 104"/>
                <a:gd name="T8" fmla="*/ 82 w 421"/>
                <a:gd name="T9" fmla="*/ 8 h 104"/>
                <a:gd name="T10" fmla="*/ 75 w 421"/>
                <a:gd name="T11" fmla="*/ 12 h 104"/>
                <a:gd name="T12" fmla="*/ 65 w 421"/>
                <a:gd name="T13" fmla="*/ 18 h 104"/>
                <a:gd name="T14" fmla="*/ 54 w 421"/>
                <a:gd name="T15" fmla="*/ 23 h 104"/>
                <a:gd name="T16" fmla="*/ 44 w 421"/>
                <a:gd name="T17" fmla="*/ 29 h 104"/>
                <a:gd name="T18" fmla="*/ 35 w 421"/>
                <a:gd name="T19" fmla="*/ 37 h 104"/>
                <a:gd name="T20" fmla="*/ 25 w 421"/>
                <a:gd name="T21" fmla="*/ 47 h 104"/>
                <a:gd name="T22" fmla="*/ 17 w 421"/>
                <a:gd name="T23" fmla="*/ 54 h 104"/>
                <a:gd name="T24" fmla="*/ 10 w 421"/>
                <a:gd name="T25" fmla="*/ 66 h 104"/>
                <a:gd name="T26" fmla="*/ 4 w 421"/>
                <a:gd name="T27" fmla="*/ 77 h 104"/>
                <a:gd name="T28" fmla="*/ 2 w 421"/>
                <a:gd name="T29" fmla="*/ 89 h 104"/>
                <a:gd name="T30" fmla="*/ 0 w 421"/>
                <a:gd name="T31" fmla="*/ 104 h 104"/>
                <a:gd name="T32" fmla="*/ 415 w 421"/>
                <a:gd name="T33" fmla="*/ 98 h 104"/>
                <a:gd name="T34" fmla="*/ 415 w 421"/>
                <a:gd name="T35" fmla="*/ 96 h 104"/>
                <a:gd name="T36" fmla="*/ 417 w 421"/>
                <a:gd name="T37" fmla="*/ 87 h 104"/>
                <a:gd name="T38" fmla="*/ 419 w 421"/>
                <a:gd name="T39" fmla="*/ 71 h 104"/>
                <a:gd name="T40" fmla="*/ 421 w 421"/>
                <a:gd name="T41" fmla="*/ 56 h 104"/>
                <a:gd name="T42" fmla="*/ 421 w 421"/>
                <a:gd name="T43" fmla="*/ 41 h 104"/>
                <a:gd name="T44" fmla="*/ 417 w 421"/>
                <a:gd name="T45" fmla="*/ 25 h 104"/>
                <a:gd name="T46" fmla="*/ 413 w 421"/>
                <a:gd name="T47" fmla="*/ 14 h 104"/>
                <a:gd name="T48" fmla="*/ 403 w 421"/>
                <a:gd name="T49" fmla="*/ 8 h 104"/>
                <a:gd name="T50" fmla="*/ 107 w 421"/>
                <a:gd name="T51" fmla="*/ 0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1"/>
                <a:gd name="T79" fmla="*/ 0 h 104"/>
                <a:gd name="T80" fmla="*/ 421 w 421"/>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1" h="104">
                  <a:moveTo>
                    <a:pt x="107" y="0"/>
                  </a:moveTo>
                  <a:lnTo>
                    <a:pt x="103" y="0"/>
                  </a:lnTo>
                  <a:lnTo>
                    <a:pt x="98" y="2"/>
                  </a:lnTo>
                  <a:lnTo>
                    <a:pt x="92" y="6"/>
                  </a:lnTo>
                  <a:lnTo>
                    <a:pt x="82" y="8"/>
                  </a:lnTo>
                  <a:lnTo>
                    <a:pt x="75" y="12"/>
                  </a:lnTo>
                  <a:lnTo>
                    <a:pt x="65" y="18"/>
                  </a:lnTo>
                  <a:lnTo>
                    <a:pt x="54" y="23"/>
                  </a:lnTo>
                  <a:lnTo>
                    <a:pt x="44" y="29"/>
                  </a:lnTo>
                  <a:lnTo>
                    <a:pt x="35" y="37"/>
                  </a:lnTo>
                  <a:lnTo>
                    <a:pt x="25" y="47"/>
                  </a:lnTo>
                  <a:lnTo>
                    <a:pt x="17" y="54"/>
                  </a:lnTo>
                  <a:lnTo>
                    <a:pt x="10" y="66"/>
                  </a:lnTo>
                  <a:lnTo>
                    <a:pt x="4" y="77"/>
                  </a:lnTo>
                  <a:lnTo>
                    <a:pt x="2" y="89"/>
                  </a:lnTo>
                  <a:lnTo>
                    <a:pt x="0" y="104"/>
                  </a:lnTo>
                  <a:lnTo>
                    <a:pt x="415" y="98"/>
                  </a:lnTo>
                  <a:lnTo>
                    <a:pt x="415" y="96"/>
                  </a:lnTo>
                  <a:lnTo>
                    <a:pt x="417" y="87"/>
                  </a:lnTo>
                  <a:lnTo>
                    <a:pt x="419" y="71"/>
                  </a:lnTo>
                  <a:lnTo>
                    <a:pt x="421" y="56"/>
                  </a:lnTo>
                  <a:lnTo>
                    <a:pt x="421" y="41"/>
                  </a:lnTo>
                  <a:lnTo>
                    <a:pt x="417" y="25"/>
                  </a:lnTo>
                  <a:lnTo>
                    <a:pt x="413" y="14"/>
                  </a:lnTo>
                  <a:lnTo>
                    <a:pt x="403" y="8"/>
                  </a:lnTo>
                  <a:lnTo>
                    <a:pt x="107"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69" name="Freeform 70"/>
            <p:cNvSpPr>
              <a:spLocks/>
            </p:cNvSpPr>
            <p:nvPr/>
          </p:nvSpPr>
          <p:spPr bwMode="auto">
            <a:xfrm>
              <a:off x="2658" y="3758"/>
              <a:ext cx="418" cy="104"/>
            </a:xfrm>
            <a:custGeom>
              <a:avLst/>
              <a:gdLst>
                <a:gd name="T0" fmla="*/ 107 w 418"/>
                <a:gd name="T1" fmla="*/ 0 h 104"/>
                <a:gd name="T2" fmla="*/ 105 w 418"/>
                <a:gd name="T3" fmla="*/ 0 h 104"/>
                <a:gd name="T4" fmla="*/ 101 w 418"/>
                <a:gd name="T5" fmla="*/ 0 h 104"/>
                <a:gd name="T6" fmla="*/ 97 w 418"/>
                <a:gd name="T7" fmla="*/ 2 h 104"/>
                <a:gd name="T8" fmla="*/ 90 w 418"/>
                <a:gd name="T9" fmla="*/ 6 h 104"/>
                <a:gd name="T10" fmla="*/ 82 w 418"/>
                <a:gd name="T11" fmla="*/ 8 h 104"/>
                <a:gd name="T12" fmla="*/ 72 w 418"/>
                <a:gd name="T13" fmla="*/ 12 h 104"/>
                <a:gd name="T14" fmla="*/ 63 w 418"/>
                <a:gd name="T15" fmla="*/ 18 h 104"/>
                <a:gd name="T16" fmla="*/ 53 w 418"/>
                <a:gd name="T17" fmla="*/ 23 h 104"/>
                <a:gd name="T18" fmla="*/ 42 w 418"/>
                <a:gd name="T19" fmla="*/ 29 h 104"/>
                <a:gd name="T20" fmla="*/ 32 w 418"/>
                <a:gd name="T21" fmla="*/ 37 h 104"/>
                <a:gd name="T22" fmla="*/ 23 w 418"/>
                <a:gd name="T23" fmla="*/ 47 h 104"/>
                <a:gd name="T24" fmla="*/ 15 w 418"/>
                <a:gd name="T25" fmla="*/ 54 h 104"/>
                <a:gd name="T26" fmla="*/ 9 w 418"/>
                <a:gd name="T27" fmla="*/ 66 h 104"/>
                <a:gd name="T28" fmla="*/ 4 w 418"/>
                <a:gd name="T29" fmla="*/ 77 h 104"/>
                <a:gd name="T30" fmla="*/ 0 w 418"/>
                <a:gd name="T31" fmla="*/ 89 h 104"/>
                <a:gd name="T32" fmla="*/ 0 w 418"/>
                <a:gd name="T33" fmla="*/ 104 h 104"/>
                <a:gd name="T34" fmla="*/ 412 w 418"/>
                <a:gd name="T35" fmla="*/ 98 h 104"/>
                <a:gd name="T36" fmla="*/ 412 w 418"/>
                <a:gd name="T37" fmla="*/ 96 h 104"/>
                <a:gd name="T38" fmla="*/ 416 w 418"/>
                <a:gd name="T39" fmla="*/ 87 h 104"/>
                <a:gd name="T40" fmla="*/ 418 w 418"/>
                <a:gd name="T41" fmla="*/ 71 h 104"/>
                <a:gd name="T42" fmla="*/ 418 w 418"/>
                <a:gd name="T43" fmla="*/ 56 h 104"/>
                <a:gd name="T44" fmla="*/ 418 w 418"/>
                <a:gd name="T45" fmla="*/ 41 h 104"/>
                <a:gd name="T46" fmla="*/ 416 w 418"/>
                <a:gd name="T47" fmla="*/ 25 h 104"/>
                <a:gd name="T48" fmla="*/ 411 w 418"/>
                <a:gd name="T49" fmla="*/ 14 h 104"/>
                <a:gd name="T50" fmla="*/ 401 w 418"/>
                <a:gd name="T51" fmla="*/ 8 h 104"/>
                <a:gd name="T52" fmla="*/ 107 w 418"/>
                <a:gd name="T53" fmla="*/ 0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8"/>
                <a:gd name="T82" fmla="*/ 0 h 104"/>
                <a:gd name="T83" fmla="*/ 418 w 418"/>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8" h="104">
                  <a:moveTo>
                    <a:pt x="107" y="0"/>
                  </a:moveTo>
                  <a:lnTo>
                    <a:pt x="105" y="0"/>
                  </a:lnTo>
                  <a:lnTo>
                    <a:pt x="101" y="0"/>
                  </a:lnTo>
                  <a:lnTo>
                    <a:pt x="97" y="2"/>
                  </a:lnTo>
                  <a:lnTo>
                    <a:pt x="90" y="6"/>
                  </a:lnTo>
                  <a:lnTo>
                    <a:pt x="82" y="8"/>
                  </a:lnTo>
                  <a:lnTo>
                    <a:pt x="72" y="12"/>
                  </a:lnTo>
                  <a:lnTo>
                    <a:pt x="63" y="18"/>
                  </a:lnTo>
                  <a:lnTo>
                    <a:pt x="53" y="23"/>
                  </a:lnTo>
                  <a:lnTo>
                    <a:pt x="42" y="29"/>
                  </a:lnTo>
                  <a:lnTo>
                    <a:pt x="32" y="37"/>
                  </a:lnTo>
                  <a:lnTo>
                    <a:pt x="23" y="47"/>
                  </a:lnTo>
                  <a:lnTo>
                    <a:pt x="15" y="54"/>
                  </a:lnTo>
                  <a:lnTo>
                    <a:pt x="9" y="66"/>
                  </a:lnTo>
                  <a:lnTo>
                    <a:pt x="4" y="77"/>
                  </a:lnTo>
                  <a:lnTo>
                    <a:pt x="0" y="89"/>
                  </a:lnTo>
                  <a:lnTo>
                    <a:pt x="0" y="104"/>
                  </a:lnTo>
                  <a:lnTo>
                    <a:pt x="412" y="98"/>
                  </a:lnTo>
                  <a:lnTo>
                    <a:pt x="412" y="96"/>
                  </a:lnTo>
                  <a:lnTo>
                    <a:pt x="416" y="87"/>
                  </a:lnTo>
                  <a:lnTo>
                    <a:pt x="418" y="71"/>
                  </a:lnTo>
                  <a:lnTo>
                    <a:pt x="418" y="56"/>
                  </a:lnTo>
                  <a:lnTo>
                    <a:pt x="418" y="41"/>
                  </a:lnTo>
                  <a:lnTo>
                    <a:pt x="416" y="25"/>
                  </a:lnTo>
                  <a:lnTo>
                    <a:pt x="411" y="14"/>
                  </a:lnTo>
                  <a:lnTo>
                    <a:pt x="401" y="8"/>
                  </a:lnTo>
                  <a:lnTo>
                    <a:pt x="107" y="0"/>
                  </a:lnTo>
                  <a:close/>
                </a:path>
              </a:pathLst>
            </a:cu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70" name="Freeform 71"/>
            <p:cNvSpPr>
              <a:spLocks/>
            </p:cNvSpPr>
            <p:nvPr/>
          </p:nvSpPr>
          <p:spPr bwMode="auto">
            <a:xfrm>
              <a:off x="2658" y="3758"/>
              <a:ext cx="418" cy="104"/>
            </a:xfrm>
            <a:custGeom>
              <a:avLst/>
              <a:gdLst>
                <a:gd name="T0" fmla="*/ 107 w 418"/>
                <a:gd name="T1" fmla="*/ 0 h 104"/>
                <a:gd name="T2" fmla="*/ 105 w 418"/>
                <a:gd name="T3" fmla="*/ 0 h 104"/>
                <a:gd name="T4" fmla="*/ 101 w 418"/>
                <a:gd name="T5" fmla="*/ 0 h 104"/>
                <a:gd name="T6" fmla="*/ 97 w 418"/>
                <a:gd name="T7" fmla="*/ 2 h 104"/>
                <a:gd name="T8" fmla="*/ 90 w 418"/>
                <a:gd name="T9" fmla="*/ 6 h 104"/>
                <a:gd name="T10" fmla="*/ 82 w 418"/>
                <a:gd name="T11" fmla="*/ 8 h 104"/>
                <a:gd name="T12" fmla="*/ 72 w 418"/>
                <a:gd name="T13" fmla="*/ 12 h 104"/>
                <a:gd name="T14" fmla="*/ 63 w 418"/>
                <a:gd name="T15" fmla="*/ 18 h 104"/>
                <a:gd name="T16" fmla="*/ 53 w 418"/>
                <a:gd name="T17" fmla="*/ 23 h 104"/>
                <a:gd name="T18" fmla="*/ 42 w 418"/>
                <a:gd name="T19" fmla="*/ 29 h 104"/>
                <a:gd name="T20" fmla="*/ 32 w 418"/>
                <a:gd name="T21" fmla="*/ 37 h 104"/>
                <a:gd name="T22" fmla="*/ 23 w 418"/>
                <a:gd name="T23" fmla="*/ 47 h 104"/>
                <a:gd name="T24" fmla="*/ 15 w 418"/>
                <a:gd name="T25" fmla="*/ 54 h 104"/>
                <a:gd name="T26" fmla="*/ 9 w 418"/>
                <a:gd name="T27" fmla="*/ 66 h 104"/>
                <a:gd name="T28" fmla="*/ 4 w 418"/>
                <a:gd name="T29" fmla="*/ 77 h 104"/>
                <a:gd name="T30" fmla="*/ 0 w 418"/>
                <a:gd name="T31" fmla="*/ 89 h 104"/>
                <a:gd name="T32" fmla="*/ 0 w 418"/>
                <a:gd name="T33" fmla="*/ 104 h 104"/>
                <a:gd name="T34" fmla="*/ 412 w 418"/>
                <a:gd name="T35" fmla="*/ 98 h 104"/>
                <a:gd name="T36" fmla="*/ 412 w 418"/>
                <a:gd name="T37" fmla="*/ 96 h 104"/>
                <a:gd name="T38" fmla="*/ 416 w 418"/>
                <a:gd name="T39" fmla="*/ 87 h 104"/>
                <a:gd name="T40" fmla="*/ 418 w 418"/>
                <a:gd name="T41" fmla="*/ 71 h 104"/>
                <a:gd name="T42" fmla="*/ 418 w 418"/>
                <a:gd name="T43" fmla="*/ 56 h 104"/>
                <a:gd name="T44" fmla="*/ 418 w 418"/>
                <a:gd name="T45" fmla="*/ 41 h 104"/>
                <a:gd name="T46" fmla="*/ 416 w 418"/>
                <a:gd name="T47" fmla="*/ 25 h 104"/>
                <a:gd name="T48" fmla="*/ 411 w 418"/>
                <a:gd name="T49" fmla="*/ 14 h 104"/>
                <a:gd name="T50" fmla="*/ 401 w 418"/>
                <a:gd name="T51" fmla="*/ 8 h 104"/>
                <a:gd name="T52" fmla="*/ 107 w 418"/>
                <a:gd name="T53" fmla="*/ 0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8"/>
                <a:gd name="T82" fmla="*/ 0 h 104"/>
                <a:gd name="T83" fmla="*/ 418 w 418"/>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8" h="104">
                  <a:moveTo>
                    <a:pt x="107" y="0"/>
                  </a:moveTo>
                  <a:lnTo>
                    <a:pt x="105" y="0"/>
                  </a:lnTo>
                  <a:lnTo>
                    <a:pt x="101" y="0"/>
                  </a:lnTo>
                  <a:lnTo>
                    <a:pt x="97" y="2"/>
                  </a:lnTo>
                  <a:lnTo>
                    <a:pt x="90" y="6"/>
                  </a:lnTo>
                  <a:lnTo>
                    <a:pt x="82" y="8"/>
                  </a:lnTo>
                  <a:lnTo>
                    <a:pt x="72" y="12"/>
                  </a:lnTo>
                  <a:lnTo>
                    <a:pt x="63" y="18"/>
                  </a:lnTo>
                  <a:lnTo>
                    <a:pt x="53" y="23"/>
                  </a:lnTo>
                  <a:lnTo>
                    <a:pt x="42" y="29"/>
                  </a:lnTo>
                  <a:lnTo>
                    <a:pt x="32" y="37"/>
                  </a:lnTo>
                  <a:lnTo>
                    <a:pt x="23" y="47"/>
                  </a:lnTo>
                  <a:lnTo>
                    <a:pt x="15" y="54"/>
                  </a:lnTo>
                  <a:lnTo>
                    <a:pt x="9" y="66"/>
                  </a:lnTo>
                  <a:lnTo>
                    <a:pt x="4" y="77"/>
                  </a:lnTo>
                  <a:lnTo>
                    <a:pt x="0" y="89"/>
                  </a:lnTo>
                  <a:lnTo>
                    <a:pt x="0" y="104"/>
                  </a:lnTo>
                  <a:lnTo>
                    <a:pt x="412" y="98"/>
                  </a:lnTo>
                  <a:lnTo>
                    <a:pt x="412" y="96"/>
                  </a:lnTo>
                  <a:lnTo>
                    <a:pt x="416" y="87"/>
                  </a:lnTo>
                  <a:lnTo>
                    <a:pt x="418" y="71"/>
                  </a:lnTo>
                  <a:lnTo>
                    <a:pt x="418" y="56"/>
                  </a:lnTo>
                  <a:lnTo>
                    <a:pt x="418" y="41"/>
                  </a:lnTo>
                  <a:lnTo>
                    <a:pt x="416" y="25"/>
                  </a:lnTo>
                  <a:lnTo>
                    <a:pt x="411" y="14"/>
                  </a:lnTo>
                  <a:lnTo>
                    <a:pt x="401" y="8"/>
                  </a:lnTo>
                  <a:lnTo>
                    <a:pt x="107"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71" name="Freeform 72"/>
            <p:cNvSpPr>
              <a:spLocks/>
            </p:cNvSpPr>
            <p:nvPr/>
          </p:nvSpPr>
          <p:spPr bwMode="auto">
            <a:xfrm>
              <a:off x="2772" y="2245"/>
              <a:ext cx="220" cy="161"/>
            </a:xfrm>
            <a:custGeom>
              <a:avLst/>
              <a:gdLst>
                <a:gd name="T0" fmla="*/ 115 w 220"/>
                <a:gd name="T1" fmla="*/ 25 h 161"/>
                <a:gd name="T2" fmla="*/ 115 w 220"/>
                <a:gd name="T3" fmla="*/ 23 h 161"/>
                <a:gd name="T4" fmla="*/ 113 w 220"/>
                <a:gd name="T5" fmla="*/ 21 h 161"/>
                <a:gd name="T6" fmla="*/ 109 w 220"/>
                <a:gd name="T7" fmla="*/ 17 h 161"/>
                <a:gd name="T8" fmla="*/ 104 w 220"/>
                <a:gd name="T9" fmla="*/ 13 h 161"/>
                <a:gd name="T10" fmla="*/ 96 w 220"/>
                <a:gd name="T11" fmla="*/ 15 h 161"/>
                <a:gd name="T12" fmla="*/ 84 w 220"/>
                <a:gd name="T13" fmla="*/ 21 h 161"/>
                <a:gd name="T14" fmla="*/ 69 w 220"/>
                <a:gd name="T15" fmla="*/ 32 h 161"/>
                <a:gd name="T16" fmla="*/ 52 w 220"/>
                <a:gd name="T17" fmla="*/ 53 h 161"/>
                <a:gd name="T18" fmla="*/ 35 w 220"/>
                <a:gd name="T19" fmla="*/ 78 h 161"/>
                <a:gd name="T20" fmla="*/ 19 w 220"/>
                <a:gd name="T21" fmla="*/ 97 h 161"/>
                <a:gd name="T22" fmla="*/ 10 w 220"/>
                <a:gd name="T23" fmla="*/ 117 h 161"/>
                <a:gd name="T24" fmla="*/ 4 w 220"/>
                <a:gd name="T25" fmla="*/ 132 h 161"/>
                <a:gd name="T26" fmla="*/ 0 w 220"/>
                <a:gd name="T27" fmla="*/ 144 h 161"/>
                <a:gd name="T28" fmla="*/ 2 w 220"/>
                <a:gd name="T29" fmla="*/ 153 h 161"/>
                <a:gd name="T30" fmla="*/ 10 w 220"/>
                <a:gd name="T31" fmla="*/ 159 h 161"/>
                <a:gd name="T32" fmla="*/ 19 w 220"/>
                <a:gd name="T33" fmla="*/ 161 h 161"/>
                <a:gd name="T34" fmla="*/ 35 w 220"/>
                <a:gd name="T35" fmla="*/ 161 h 161"/>
                <a:gd name="T36" fmla="*/ 48 w 220"/>
                <a:gd name="T37" fmla="*/ 157 h 161"/>
                <a:gd name="T38" fmla="*/ 63 w 220"/>
                <a:gd name="T39" fmla="*/ 151 h 161"/>
                <a:gd name="T40" fmla="*/ 77 w 220"/>
                <a:gd name="T41" fmla="*/ 145 h 161"/>
                <a:gd name="T42" fmla="*/ 90 w 220"/>
                <a:gd name="T43" fmla="*/ 138 h 161"/>
                <a:gd name="T44" fmla="*/ 100 w 220"/>
                <a:gd name="T45" fmla="*/ 132 h 161"/>
                <a:gd name="T46" fmla="*/ 105 w 220"/>
                <a:gd name="T47" fmla="*/ 126 h 161"/>
                <a:gd name="T48" fmla="*/ 107 w 220"/>
                <a:gd name="T49" fmla="*/ 126 h 161"/>
                <a:gd name="T50" fmla="*/ 109 w 220"/>
                <a:gd name="T51" fmla="*/ 126 h 161"/>
                <a:gd name="T52" fmla="*/ 113 w 220"/>
                <a:gd name="T53" fmla="*/ 128 h 161"/>
                <a:gd name="T54" fmla="*/ 119 w 220"/>
                <a:gd name="T55" fmla="*/ 130 h 161"/>
                <a:gd name="T56" fmla="*/ 126 w 220"/>
                <a:gd name="T57" fmla="*/ 134 h 161"/>
                <a:gd name="T58" fmla="*/ 136 w 220"/>
                <a:gd name="T59" fmla="*/ 138 h 161"/>
                <a:gd name="T60" fmla="*/ 146 w 220"/>
                <a:gd name="T61" fmla="*/ 140 h 161"/>
                <a:gd name="T62" fmla="*/ 157 w 220"/>
                <a:gd name="T63" fmla="*/ 144 h 161"/>
                <a:gd name="T64" fmla="*/ 169 w 220"/>
                <a:gd name="T65" fmla="*/ 147 h 161"/>
                <a:gd name="T66" fmla="*/ 178 w 220"/>
                <a:gd name="T67" fmla="*/ 149 h 161"/>
                <a:gd name="T68" fmla="*/ 190 w 220"/>
                <a:gd name="T69" fmla="*/ 151 h 161"/>
                <a:gd name="T70" fmla="*/ 199 w 220"/>
                <a:gd name="T71" fmla="*/ 151 h 161"/>
                <a:gd name="T72" fmla="*/ 207 w 220"/>
                <a:gd name="T73" fmla="*/ 151 h 161"/>
                <a:gd name="T74" fmla="*/ 212 w 220"/>
                <a:gd name="T75" fmla="*/ 149 h 161"/>
                <a:gd name="T76" fmla="*/ 218 w 220"/>
                <a:gd name="T77" fmla="*/ 144 h 161"/>
                <a:gd name="T78" fmla="*/ 220 w 220"/>
                <a:gd name="T79" fmla="*/ 138 h 161"/>
                <a:gd name="T80" fmla="*/ 218 w 220"/>
                <a:gd name="T81" fmla="*/ 130 h 161"/>
                <a:gd name="T82" fmla="*/ 214 w 220"/>
                <a:gd name="T83" fmla="*/ 113 h 161"/>
                <a:gd name="T84" fmla="*/ 207 w 220"/>
                <a:gd name="T85" fmla="*/ 97 h 161"/>
                <a:gd name="T86" fmla="*/ 201 w 220"/>
                <a:gd name="T87" fmla="*/ 86 h 161"/>
                <a:gd name="T88" fmla="*/ 193 w 220"/>
                <a:gd name="T89" fmla="*/ 78 h 161"/>
                <a:gd name="T90" fmla="*/ 186 w 220"/>
                <a:gd name="T91" fmla="*/ 71 h 161"/>
                <a:gd name="T92" fmla="*/ 180 w 220"/>
                <a:gd name="T93" fmla="*/ 63 h 161"/>
                <a:gd name="T94" fmla="*/ 176 w 220"/>
                <a:gd name="T95" fmla="*/ 57 h 161"/>
                <a:gd name="T96" fmla="*/ 176 w 220"/>
                <a:gd name="T97" fmla="*/ 50 h 161"/>
                <a:gd name="T98" fmla="*/ 174 w 220"/>
                <a:gd name="T99" fmla="*/ 40 h 161"/>
                <a:gd name="T100" fmla="*/ 170 w 220"/>
                <a:gd name="T101" fmla="*/ 28 h 161"/>
                <a:gd name="T102" fmla="*/ 165 w 220"/>
                <a:gd name="T103" fmla="*/ 17 h 161"/>
                <a:gd name="T104" fmla="*/ 157 w 220"/>
                <a:gd name="T105" fmla="*/ 5 h 161"/>
                <a:gd name="T106" fmla="*/ 149 w 220"/>
                <a:gd name="T107" fmla="*/ 0 h 161"/>
                <a:gd name="T108" fmla="*/ 138 w 220"/>
                <a:gd name="T109" fmla="*/ 0 h 161"/>
                <a:gd name="T110" fmla="*/ 126 w 220"/>
                <a:gd name="T111" fmla="*/ 7 h 161"/>
                <a:gd name="T112" fmla="*/ 115 w 220"/>
                <a:gd name="T113" fmla="*/ 25 h 1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161"/>
                <a:gd name="T173" fmla="*/ 220 w 220"/>
                <a:gd name="T174" fmla="*/ 161 h 1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161">
                  <a:moveTo>
                    <a:pt x="115" y="25"/>
                  </a:moveTo>
                  <a:lnTo>
                    <a:pt x="115" y="23"/>
                  </a:lnTo>
                  <a:lnTo>
                    <a:pt x="113" y="21"/>
                  </a:lnTo>
                  <a:lnTo>
                    <a:pt x="109" y="17"/>
                  </a:lnTo>
                  <a:lnTo>
                    <a:pt x="104" y="13"/>
                  </a:lnTo>
                  <a:lnTo>
                    <a:pt x="96" y="15"/>
                  </a:lnTo>
                  <a:lnTo>
                    <a:pt x="84" y="21"/>
                  </a:lnTo>
                  <a:lnTo>
                    <a:pt x="69" y="32"/>
                  </a:lnTo>
                  <a:lnTo>
                    <a:pt x="52" y="53"/>
                  </a:lnTo>
                  <a:lnTo>
                    <a:pt x="35" y="78"/>
                  </a:lnTo>
                  <a:lnTo>
                    <a:pt x="19" y="97"/>
                  </a:lnTo>
                  <a:lnTo>
                    <a:pt x="10" y="117"/>
                  </a:lnTo>
                  <a:lnTo>
                    <a:pt x="4" y="132"/>
                  </a:lnTo>
                  <a:lnTo>
                    <a:pt x="0" y="144"/>
                  </a:lnTo>
                  <a:lnTo>
                    <a:pt x="2" y="153"/>
                  </a:lnTo>
                  <a:lnTo>
                    <a:pt x="10" y="159"/>
                  </a:lnTo>
                  <a:lnTo>
                    <a:pt x="19" y="161"/>
                  </a:lnTo>
                  <a:lnTo>
                    <a:pt x="35" y="161"/>
                  </a:lnTo>
                  <a:lnTo>
                    <a:pt x="48" y="157"/>
                  </a:lnTo>
                  <a:lnTo>
                    <a:pt x="63" y="151"/>
                  </a:lnTo>
                  <a:lnTo>
                    <a:pt x="77" y="145"/>
                  </a:lnTo>
                  <a:lnTo>
                    <a:pt x="90" y="138"/>
                  </a:lnTo>
                  <a:lnTo>
                    <a:pt x="100" y="132"/>
                  </a:lnTo>
                  <a:lnTo>
                    <a:pt x="105" y="126"/>
                  </a:lnTo>
                  <a:lnTo>
                    <a:pt x="107" y="126"/>
                  </a:lnTo>
                  <a:lnTo>
                    <a:pt x="109" y="126"/>
                  </a:lnTo>
                  <a:lnTo>
                    <a:pt x="113" y="128"/>
                  </a:lnTo>
                  <a:lnTo>
                    <a:pt x="119" y="130"/>
                  </a:lnTo>
                  <a:lnTo>
                    <a:pt x="126" y="134"/>
                  </a:lnTo>
                  <a:lnTo>
                    <a:pt x="136" y="138"/>
                  </a:lnTo>
                  <a:lnTo>
                    <a:pt x="146" y="140"/>
                  </a:lnTo>
                  <a:lnTo>
                    <a:pt x="157" y="144"/>
                  </a:lnTo>
                  <a:lnTo>
                    <a:pt x="169" y="147"/>
                  </a:lnTo>
                  <a:lnTo>
                    <a:pt x="178" y="149"/>
                  </a:lnTo>
                  <a:lnTo>
                    <a:pt x="190" y="151"/>
                  </a:lnTo>
                  <a:lnTo>
                    <a:pt x="199" y="151"/>
                  </a:lnTo>
                  <a:lnTo>
                    <a:pt x="207" y="151"/>
                  </a:lnTo>
                  <a:lnTo>
                    <a:pt x="212" y="149"/>
                  </a:lnTo>
                  <a:lnTo>
                    <a:pt x="218" y="144"/>
                  </a:lnTo>
                  <a:lnTo>
                    <a:pt x="220" y="138"/>
                  </a:lnTo>
                  <a:lnTo>
                    <a:pt x="218" y="130"/>
                  </a:lnTo>
                  <a:lnTo>
                    <a:pt x="214" y="113"/>
                  </a:lnTo>
                  <a:lnTo>
                    <a:pt x="207" y="97"/>
                  </a:lnTo>
                  <a:lnTo>
                    <a:pt x="201" y="86"/>
                  </a:lnTo>
                  <a:lnTo>
                    <a:pt x="193" y="78"/>
                  </a:lnTo>
                  <a:lnTo>
                    <a:pt x="186" y="71"/>
                  </a:lnTo>
                  <a:lnTo>
                    <a:pt x="180" y="63"/>
                  </a:lnTo>
                  <a:lnTo>
                    <a:pt x="176" y="57"/>
                  </a:lnTo>
                  <a:lnTo>
                    <a:pt x="176" y="50"/>
                  </a:lnTo>
                  <a:lnTo>
                    <a:pt x="174" y="40"/>
                  </a:lnTo>
                  <a:lnTo>
                    <a:pt x="170" y="28"/>
                  </a:lnTo>
                  <a:lnTo>
                    <a:pt x="165" y="17"/>
                  </a:lnTo>
                  <a:lnTo>
                    <a:pt x="157" y="5"/>
                  </a:lnTo>
                  <a:lnTo>
                    <a:pt x="149" y="0"/>
                  </a:lnTo>
                  <a:lnTo>
                    <a:pt x="138" y="0"/>
                  </a:lnTo>
                  <a:lnTo>
                    <a:pt x="126" y="7"/>
                  </a:lnTo>
                  <a:lnTo>
                    <a:pt x="11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72" name="Freeform 73"/>
            <p:cNvSpPr>
              <a:spLocks/>
            </p:cNvSpPr>
            <p:nvPr/>
          </p:nvSpPr>
          <p:spPr bwMode="auto">
            <a:xfrm>
              <a:off x="2772" y="2245"/>
              <a:ext cx="220" cy="161"/>
            </a:xfrm>
            <a:custGeom>
              <a:avLst/>
              <a:gdLst>
                <a:gd name="T0" fmla="*/ 115 w 220"/>
                <a:gd name="T1" fmla="*/ 25 h 161"/>
                <a:gd name="T2" fmla="*/ 115 w 220"/>
                <a:gd name="T3" fmla="*/ 23 h 161"/>
                <a:gd name="T4" fmla="*/ 113 w 220"/>
                <a:gd name="T5" fmla="*/ 21 h 161"/>
                <a:gd name="T6" fmla="*/ 109 w 220"/>
                <a:gd name="T7" fmla="*/ 17 h 161"/>
                <a:gd name="T8" fmla="*/ 104 w 220"/>
                <a:gd name="T9" fmla="*/ 13 h 161"/>
                <a:gd name="T10" fmla="*/ 96 w 220"/>
                <a:gd name="T11" fmla="*/ 15 h 161"/>
                <a:gd name="T12" fmla="*/ 84 w 220"/>
                <a:gd name="T13" fmla="*/ 21 h 161"/>
                <a:gd name="T14" fmla="*/ 69 w 220"/>
                <a:gd name="T15" fmla="*/ 32 h 161"/>
                <a:gd name="T16" fmla="*/ 52 w 220"/>
                <a:gd name="T17" fmla="*/ 53 h 161"/>
                <a:gd name="T18" fmla="*/ 35 w 220"/>
                <a:gd name="T19" fmla="*/ 78 h 161"/>
                <a:gd name="T20" fmla="*/ 19 w 220"/>
                <a:gd name="T21" fmla="*/ 97 h 161"/>
                <a:gd name="T22" fmla="*/ 10 w 220"/>
                <a:gd name="T23" fmla="*/ 117 h 161"/>
                <a:gd name="T24" fmla="*/ 4 w 220"/>
                <a:gd name="T25" fmla="*/ 132 h 161"/>
                <a:gd name="T26" fmla="*/ 0 w 220"/>
                <a:gd name="T27" fmla="*/ 144 h 161"/>
                <a:gd name="T28" fmla="*/ 2 w 220"/>
                <a:gd name="T29" fmla="*/ 153 h 161"/>
                <a:gd name="T30" fmla="*/ 10 w 220"/>
                <a:gd name="T31" fmla="*/ 159 h 161"/>
                <a:gd name="T32" fmla="*/ 19 w 220"/>
                <a:gd name="T33" fmla="*/ 161 h 161"/>
                <a:gd name="T34" fmla="*/ 35 w 220"/>
                <a:gd name="T35" fmla="*/ 161 h 161"/>
                <a:gd name="T36" fmla="*/ 48 w 220"/>
                <a:gd name="T37" fmla="*/ 157 h 161"/>
                <a:gd name="T38" fmla="*/ 63 w 220"/>
                <a:gd name="T39" fmla="*/ 151 h 161"/>
                <a:gd name="T40" fmla="*/ 77 w 220"/>
                <a:gd name="T41" fmla="*/ 145 h 161"/>
                <a:gd name="T42" fmla="*/ 90 w 220"/>
                <a:gd name="T43" fmla="*/ 138 h 161"/>
                <a:gd name="T44" fmla="*/ 100 w 220"/>
                <a:gd name="T45" fmla="*/ 132 h 161"/>
                <a:gd name="T46" fmla="*/ 105 w 220"/>
                <a:gd name="T47" fmla="*/ 126 h 161"/>
                <a:gd name="T48" fmla="*/ 107 w 220"/>
                <a:gd name="T49" fmla="*/ 126 h 161"/>
                <a:gd name="T50" fmla="*/ 109 w 220"/>
                <a:gd name="T51" fmla="*/ 126 h 161"/>
                <a:gd name="T52" fmla="*/ 113 w 220"/>
                <a:gd name="T53" fmla="*/ 128 h 161"/>
                <a:gd name="T54" fmla="*/ 119 w 220"/>
                <a:gd name="T55" fmla="*/ 130 h 161"/>
                <a:gd name="T56" fmla="*/ 126 w 220"/>
                <a:gd name="T57" fmla="*/ 134 h 161"/>
                <a:gd name="T58" fmla="*/ 136 w 220"/>
                <a:gd name="T59" fmla="*/ 138 h 161"/>
                <a:gd name="T60" fmla="*/ 146 w 220"/>
                <a:gd name="T61" fmla="*/ 140 h 161"/>
                <a:gd name="T62" fmla="*/ 157 w 220"/>
                <a:gd name="T63" fmla="*/ 144 h 161"/>
                <a:gd name="T64" fmla="*/ 169 w 220"/>
                <a:gd name="T65" fmla="*/ 147 h 161"/>
                <a:gd name="T66" fmla="*/ 178 w 220"/>
                <a:gd name="T67" fmla="*/ 149 h 161"/>
                <a:gd name="T68" fmla="*/ 190 w 220"/>
                <a:gd name="T69" fmla="*/ 151 h 161"/>
                <a:gd name="T70" fmla="*/ 199 w 220"/>
                <a:gd name="T71" fmla="*/ 151 h 161"/>
                <a:gd name="T72" fmla="*/ 207 w 220"/>
                <a:gd name="T73" fmla="*/ 151 h 161"/>
                <a:gd name="T74" fmla="*/ 212 w 220"/>
                <a:gd name="T75" fmla="*/ 149 h 161"/>
                <a:gd name="T76" fmla="*/ 218 w 220"/>
                <a:gd name="T77" fmla="*/ 144 h 161"/>
                <a:gd name="T78" fmla="*/ 220 w 220"/>
                <a:gd name="T79" fmla="*/ 138 h 161"/>
                <a:gd name="T80" fmla="*/ 218 w 220"/>
                <a:gd name="T81" fmla="*/ 130 h 161"/>
                <a:gd name="T82" fmla="*/ 214 w 220"/>
                <a:gd name="T83" fmla="*/ 113 h 161"/>
                <a:gd name="T84" fmla="*/ 207 w 220"/>
                <a:gd name="T85" fmla="*/ 97 h 161"/>
                <a:gd name="T86" fmla="*/ 201 w 220"/>
                <a:gd name="T87" fmla="*/ 86 h 161"/>
                <a:gd name="T88" fmla="*/ 193 w 220"/>
                <a:gd name="T89" fmla="*/ 78 h 161"/>
                <a:gd name="T90" fmla="*/ 186 w 220"/>
                <a:gd name="T91" fmla="*/ 71 h 161"/>
                <a:gd name="T92" fmla="*/ 180 w 220"/>
                <a:gd name="T93" fmla="*/ 63 h 161"/>
                <a:gd name="T94" fmla="*/ 176 w 220"/>
                <a:gd name="T95" fmla="*/ 57 h 161"/>
                <a:gd name="T96" fmla="*/ 176 w 220"/>
                <a:gd name="T97" fmla="*/ 50 h 161"/>
                <a:gd name="T98" fmla="*/ 174 w 220"/>
                <a:gd name="T99" fmla="*/ 40 h 161"/>
                <a:gd name="T100" fmla="*/ 170 w 220"/>
                <a:gd name="T101" fmla="*/ 28 h 161"/>
                <a:gd name="T102" fmla="*/ 165 w 220"/>
                <a:gd name="T103" fmla="*/ 17 h 161"/>
                <a:gd name="T104" fmla="*/ 157 w 220"/>
                <a:gd name="T105" fmla="*/ 5 h 161"/>
                <a:gd name="T106" fmla="*/ 149 w 220"/>
                <a:gd name="T107" fmla="*/ 0 h 161"/>
                <a:gd name="T108" fmla="*/ 138 w 220"/>
                <a:gd name="T109" fmla="*/ 0 h 161"/>
                <a:gd name="T110" fmla="*/ 126 w 220"/>
                <a:gd name="T111" fmla="*/ 7 h 161"/>
                <a:gd name="T112" fmla="*/ 115 w 220"/>
                <a:gd name="T113" fmla="*/ 25 h 1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161"/>
                <a:gd name="T173" fmla="*/ 220 w 220"/>
                <a:gd name="T174" fmla="*/ 161 h 1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161">
                  <a:moveTo>
                    <a:pt x="115" y="25"/>
                  </a:moveTo>
                  <a:lnTo>
                    <a:pt x="115" y="23"/>
                  </a:lnTo>
                  <a:lnTo>
                    <a:pt x="113" y="21"/>
                  </a:lnTo>
                  <a:lnTo>
                    <a:pt x="109" y="17"/>
                  </a:lnTo>
                  <a:lnTo>
                    <a:pt x="104" y="13"/>
                  </a:lnTo>
                  <a:lnTo>
                    <a:pt x="96" y="15"/>
                  </a:lnTo>
                  <a:lnTo>
                    <a:pt x="84" y="21"/>
                  </a:lnTo>
                  <a:lnTo>
                    <a:pt x="69" y="32"/>
                  </a:lnTo>
                  <a:lnTo>
                    <a:pt x="52" y="53"/>
                  </a:lnTo>
                  <a:lnTo>
                    <a:pt x="35" y="78"/>
                  </a:lnTo>
                  <a:lnTo>
                    <a:pt x="19" y="97"/>
                  </a:lnTo>
                  <a:lnTo>
                    <a:pt x="10" y="117"/>
                  </a:lnTo>
                  <a:lnTo>
                    <a:pt x="4" y="132"/>
                  </a:lnTo>
                  <a:lnTo>
                    <a:pt x="0" y="144"/>
                  </a:lnTo>
                  <a:lnTo>
                    <a:pt x="2" y="153"/>
                  </a:lnTo>
                  <a:lnTo>
                    <a:pt x="10" y="159"/>
                  </a:lnTo>
                  <a:lnTo>
                    <a:pt x="19" y="161"/>
                  </a:lnTo>
                  <a:lnTo>
                    <a:pt x="35" y="161"/>
                  </a:lnTo>
                  <a:lnTo>
                    <a:pt x="48" y="157"/>
                  </a:lnTo>
                  <a:lnTo>
                    <a:pt x="63" y="151"/>
                  </a:lnTo>
                  <a:lnTo>
                    <a:pt x="77" y="145"/>
                  </a:lnTo>
                  <a:lnTo>
                    <a:pt x="90" y="138"/>
                  </a:lnTo>
                  <a:lnTo>
                    <a:pt x="100" y="132"/>
                  </a:lnTo>
                  <a:lnTo>
                    <a:pt x="105" y="126"/>
                  </a:lnTo>
                  <a:lnTo>
                    <a:pt x="107" y="126"/>
                  </a:lnTo>
                  <a:lnTo>
                    <a:pt x="109" y="126"/>
                  </a:lnTo>
                  <a:lnTo>
                    <a:pt x="113" y="128"/>
                  </a:lnTo>
                  <a:lnTo>
                    <a:pt x="119" y="130"/>
                  </a:lnTo>
                  <a:lnTo>
                    <a:pt x="126" y="134"/>
                  </a:lnTo>
                  <a:lnTo>
                    <a:pt x="136" y="138"/>
                  </a:lnTo>
                  <a:lnTo>
                    <a:pt x="146" y="140"/>
                  </a:lnTo>
                  <a:lnTo>
                    <a:pt x="157" y="144"/>
                  </a:lnTo>
                  <a:lnTo>
                    <a:pt x="169" y="147"/>
                  </a:lnTo>
                  <a:lnTo>
                    <a:pt x="178" y="149"/>
                  </a:lnTo>
                  <a:lnTo>
                    <a:pt x="190" y="151"/>
                  </a:lnTo>
                  <a:lnTo>
                    <a:pt x="199" y="151"/>
                  </a:lnTo>
                  <a:lnTo>
                    <a:pt x="207" y="151"/>
                  </a:lnTo>
                  <a:lnTo>
                    <a:pt x="212" y="149"/>
                  </a:lnTo>
                  <a:lnTo>
                    <a:pt x="218" y="144"/>
                  </a:lnTo>
                  <a:lnTo>
                    <a:pt x="220" y="138"/>
                  </a:lnTo>
                  <a:lnTo>
                    <a:pt x="218" y="130"/>
                  </a:lnTo>
                  <a:lnTo>
                    <a:pt x="214" y="113"/>
                  </a:lnTo>
                  <a:lnTo>
                    <a:pt x="207" y="97"/>
                  </a:lnTo>
                  <a:lnTo>
                    <a:pt x="201" y="86"/>
                  </a:lnTo>
                  <a:lnTo>
                    <a:pt x="193" y="78"/>
                  </a:lnTo>
                  <a:lnTo>
                    <a:pt x="186" y="71"/>
                  </a:lnTo>
                  <a:lnTo>
                    <a:pt x="180" y="63"/>
                  </a:lnTo>
                  <a:lnTo>
                    <a:pt x="176" y="57"/>
                  </a:lnTo>
                  <a:lnTo>
                    <a:pt x="176" y="50"/>
                  </a:lnTo>
                  <a:lnTo>
                    <a:pt x="174" y="40"/>
                  </a:lnTo>
                  <a:lnTo>
                    <a:pt x="170" y="28"/>
                  </a:lnTo>
                  <a:lnTo>
                    <a:pt x="165" y="17"/>
                  </a:lnTo>
                  <a:lnTo>
                    <a:pt x="157" y="5"/>
                  </a:lnTo>
                  <a:lnTo>
                    <a:pt x="149" y="0"/>
                  </a:lnTo>
                  <a:lnTo>
                    <a:pt x="138" y="0"/>
                  </a:lnTo>
                  <a:lnTo>
                    <a:pt x="126" y="7"/>
                  </a:lnTo>
                  <a:lnTo>
                    <a:pt x="115" y="25"/>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73" name="Freeform 74"/>
            <p:cNvSpPr>
              <a:spLocks/>
            </p:cNvSpPr>
            <p:nvPr/>
          </p:nvSpPr>
          <p:spPr bwMode="auto">
            <a:xfrm>
              <a:off x="2736" y="2342"/>
              <a:ext cx="292" cy="121"/>
            </a:xfrm>
            <a:custGeom>
              <a:avLst/>
              <a:gdLst>
                <a:gd name="T0" fmla="*/ 231 w 292"/>
                <a:gd name="T1" fmla="*/ 110 h 121"/>
                <a:gd name="T2" fmla="*/ 237 w 292"/>
                <a:gd name="T3" fmla="*/ 112 h 121"/>
                <a:gd name="T4" fmla="*/ 245 w 292"/>
                <a:gd name="T5" fmla="*/ 116 h 121"/>
                <a:gd name="T6" fmla="*/ 256 w 292"/>
                <a:gd name="T7" fmla="*/ 119 h 121"/>
                <a:gd name="T8" fmla="*/ 270 w 292"/>
                <a:gd name="T9" fmla="*/ 121 h 121"/>
                <a:gd name="T10" fmla="*/ 283 w 292"/>
                <a:gd name="T11" fmla="*/ 118 h 121"/>
                <a:gd name="T12" fmla="*/ 289 w 292"/>
                <a:gd name="T13" fmla="*/ 110 h 121"/>
                <a:gd name="T14" fmla="*/ 292 w 292"/>
                <a:gd name="T15" fmla="*/ 93 h 121"/>
                <a:gd name="T16" fmla="*/ 289 w 292"/>
                <a:gd name="T17" fmla="*/ 73 h 121"/>
                <a:gd name="T18" fmla="*/ 277 w 292"/>
                <a:gd name="T19" fmla="*/ 60 h 121"/>
                <a:gd name="T20" fmla="*/ 258 w 292"/>
                <a:gd name="T21" fmla="*/ 47 h 121"/>
                <a:gd name="T22" fmla="*/ 233 w 292"/>
                <a:gd name="T23" fmla="*/ 33 h 121"/>
                <a:gd name="T24" fmla="*/ 208 w 292"/>
                <a:gd name="T25" fmla="*/ 22 h 121"/>
                <a:gd name="T26" fmla="*/ 184 w 292"/>
                <a:gd name="T27" fmla="*/ 12 h 121"/>
                <a:gd name="T28" fmla="*/ 164 w 292"/>
                <a:gd name="T29" fmla="*/ 4 h 121"/>
                <a:gd name="T30" fmla="*/ 153 w 292"/>
                <a:gd name="T31" fmla="*/ 0 h 121"/>
                <a:gd name="T32" fmla="*/ 140 w 292"/>
                <a:gd name="T33" fmla="*/ 0 h 121"/>
                <a:gd name="T34" fmla="*/ 134 w 292"/>
                <a:gd name="T35" fmla="*/ 2 h 121"/>
                <a:gd name="T36" fmla="*/ 119 w 292"/>
                <a:gd name="T37" fmla="*/ 8 h 121"/>
                <a:gd name="T38" fmla="*/ 98 w 292"/>
                <a:gd name="T39" fmla="*/ 16 h 121"/>
                <a:gd name="T40" fmla="*/ 71 w 292"/>
                <a:gd name="T41" fmla="*/ 27 h 121"/>
                <a:gd name="T42" fmla="*/ 46 w 292"/>
                <a:gd name="T43" fmla="*/ 39 h 121"/>
                <a:gd name="T44" fmla="*/ 25 w 292"/>
                <a:gd name="T45" fmla="*/ 52 h 121"/>
                <a:gd name="T46" fmla="*/ 8 w 292"/>
                <a:gd name="T47" fmla="*/ 66 h 121"/>
                <a:gd name="T48" fmla="*/ 0 w 292"/>
                <a:gd name="T49" fmla="*/ 81 h 121"/>
                <a:gd name="T50" fmla="*/ 0 w 292"/>
                <a:gd name="T51" fmla="*/ 102 h 121"/>
                <a:gd name="T52" fmla="*/ 6 w 292"/>
                <a:gd name="T53" fmla="*/ 114 h 121"/>
                <a:gd name="T54" fmla="*/ 15 w 292"/>
                <a:gd name="T55" fmla="*/ 119 h 121"/>
                <a:gd name="T56" fmla="*/ 29 w 292"/>
                <a:gd name="T57" fmla="*/ 121 h 121"/>
                <a:gd name="T58" fmla="*/ 42 w 292"/>
                <a:gd name="T59" fmla="*/ 119 h 121"/>
                <a:gd name="T60" fmla="*/ 52 w 292"/>
                <a:gd name="T61" fmla="*/ 114 h 121"/>
                <a:gd name="T62" fmla="*/ 57 w 292"/>
                <a:gd name="T63" fmla="*/ 110 h 121"/>
                <a:gd name="T64" fmla="*/ 59 w 292"/>
                <a:gd name="T65" fmla="*/ 108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121"/>
                <a:gd name="T101" fmla="*/ 292 w 292"/>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121">
                  <a:moveTo>
                    <a:pt x="231" y="108"/>
                  </a:moveTo>
                  <a:lnTo>
                    <a:pt x="231" y="110"/>
                  </a:lnTo>
                  <a:lnTo>
                    <a:pt x="233" y="110"/>
                  </a:lnTo>
                  <a:lnTo>
                    <a:pt x="237" y="112"/>
                  </a:lnTo>
                  <a:lnTo>
                    <a:pt x="239" y="114"/>
                  </a:lnTo>
                  <a:lnTo>
                    <a:pt x="245" y="116"/>
                  </a:lnTo>
                  <a:lnTo>
                    <a:pt x="250" y="119"/>
                  </a:lnTo>
                  <a:lnTo>
                    <a:pt x="256" y="119"/>
                  </a:lnTo>
                  <a:lnTo>
                    <a:pt x="264" y="121"/>
                  </a:lnTo>
                  <a:lnTo>
                    <a:pt x="270" y="121"/>
                  </a:lnTo>
                  <a:lnTo>
                    <a:pt x="277" y="119"/>
                  </a:lnTo>
                  <a:lnTo>
                    <a:pt x="283" y="118"/>
                  </a:lnTo>
                  <a:lnTo>
                    <a:pt x="287" y="114"/>
                  </a:lnTo>
                  <a:lnTo>
                    <a:pt x="289" y="110"/>
                  </a:lnTo>
                  <a:lnTo>
                    <a:pt x="291" y="102"/>
                  </a:lnTo>
                  <a:lnTo>
                    <a:pt x="292" y="93"/>
                  </a:lnTo>
                  <a:lnTo>
                    <a:pt x="291" y="81"/>
                  </a:lnTo>
                  <a:lnTo>
                    <a:pt x="289" y="73"/>
                  </a:lnTo>
                  <a:lnTo>
                    <a:pt x="285" y="66"/>
                  </a:lnTo>
                  <a:lnTo>
                    <a:pt x="277" y="60"/>
                  </a:lnTo>
                  <a:lnTo>
                    <a:pt x="268" y="52"/>
                  </a:lnTo>
                  <a:lnTo>
                    <a:pt x="258" y="47"/>
                  </a:lnTo>
                  <a:lnTo>
                    <a:pt x="245" y="39"/>
                  </a:lnTo>
                  <a:lnTo>
                    <a:pt x="233" y="33"/>
                  </a:lnTo>
                  <a:lnTo>
                    <a:pt x="220" y="27"/>
                  </a:lnTo>
                  <a:lnTo>
                    <a:pt x="208" y="22"/>
                  </a:lnTo>
                  <a:lnTo>
                    <a:pt x="195" y="16"/>
                  </a:lnTo>
                  <a:lnTo>
                    <a:pt x="184" y="12"/>
                  </a:lnTo>
                  <a:lnTo>
                    <a:pt x="174" y="8"/>
                  </a:lnTo>
                  <a:lnTo>
                    <a:pt x="164" y="4"/>
                  </a:lnTo>
                  <a:lnTo>
                    <a:pt x="157" y="2"/>
                  </a:lnTo>
                  <a:lnTo>
                    <a:pt x="153" y="0"/>
                  </a:lnTo>
                  <a:lnTo>
                    <a:pt x="151" y="0"/>
                  </a:lnTo>
                  <a:lnTo>
                    <a:pt x="140" y="0"/>
                  </a:lnTo>
                  <a:lnTo>
                    <a:pt x="138" y="0"/>
                  </a:lnTo>
                  <a:lnTo>
                    <a:pt x="134" y="2"/>
                  </a:lnTo>
                  <a:lnTo>
                    <a:pt x="128" y="4"/>
                  </a:lnTo>
                  <a:lnTo>
                    <a:pt x="119" y="8"/>
                  </a:lnTo>
                  <a:lnTo>
                    <a:pt x="109" y="12"/>
                  </a:lnTo>
                  <a:lnTo>
                    <a:pt x="98" y="16"/>
                  </a:lnTo>
                  <a:lnTo>
                    <a:pt x="84" y="22"/>
                  </a:lnTo>
                  <a:lnTo>
                    <a:pt x="71" y="27"/>
                  </a:lnTo>
                  <a:lnTo>
                    <a:pt x="59" y="33"/>
                  </a:lnTo>
                  <a:lnTo>
                    <a:pt x="46" y="39"/>
                  </a:lnTo>
                  <a:lnTo>
                    <a:pt x="34" y="47"/>
                  </a:lnTo>
                  <a:lnTo>
                    <a:pt x="25" y="52"/>
                  </a:lnTo>
                  <a:lnTo>
                    <a:pt x="15" y="60"/>
                  </a:lnTo>
                  <a:lnTo>
                    <a:pt x="8" y="66"/>
                  </a:lnTo>
                  <a:lnTo>
                    <a:pt x="2" y="73"/>
                  </a:lnTo>
                  <a:lnTo>
                    <a:pt x="0" y="81"/>
                  </a:lnTo>
                  <a:lnTo>
                    <a:pt x="0" y="93"/>
                  </a:lnTo>
                  <a:lnTo>
                    <a:pt x="0" y="102"/>
                  </a:lnTo>
                  <a:lnTo>
                    <a:pt x="2" y="110"/>
                  </a:lnTo>
                  <a:lnTo>
                    <a:pt x="6" y="114"/>
                  </a:lnTo>
                  <a:lnTo>
                    <a:pt x="10" y="118"/>
                  </a:lnTo>
                  <a:lnTo>
                    <a:pt x="15" y="119"/>
                  </a:lnTo>
                  <a:lnTo>
                    <a:pt x="21" y="121"/>
                  </a:lnTo>
                  <a:lnTo>
                    <a:pt x="29" y="121"/>
                  </a:lnTo>
                  <a:lnTo>
                    <a:pt x="34" y="119"/>
                  </a:lnTo>
                  <a:lnTo>
                    <a:pt x="42" y="119"/>
                  </a:lnTo>
                  <a:lnTo>
                    <a:pt x="48" y="116"/>
                  </a:lnTo>
                  <a:lnTo>
                    <a:pt x="52" y="114"/>
                  </a:lnTo>
                  <a:lnTo>
                    <a:pt x="55" y="112"/>
                  </a:lnTo>
                  <a:lnTo>
                    <a:pt x="57" y="110"/>
                  </a:lnTo>
                  <a:lnTo>
                    <a:pt x="59" y="110"/>
                  </a:lnTo>
                  <a:lnTo>
                    <a:pt x="59" y="108"/>
                  </a:lnTo>
                  <a:lnTo>
                    <a:pt x="231" y="108"/>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74" name="Freeform 75"/>
            <p:cNvSpPr>
              <a:spLocks/>
            </p:cNvSpPr>
            <p:nvPr/>
          </p:nvSpPr>
          <p:spPr bwMode="auto">
            <a:xfrm>
              <a:off x="2736" y="2342"/>
              <a:ext cx="292" cy="121"/>
            </a:xfrm>
            <a:custGeom>
              <a:avLst/>
              <a:gdLst>
                <a:gd name="T0" fmla="*/ 231 w 292"/>
                <a:gd name="T1" fmla="*/ 110 h 121"/>
                <a:gd name="T2" fmla="*/ 237 w 292"/>
                <a:gd name="T3" fmla="*/ 112 h 121"/>
                <a:gd name="T4" fmla="*/ 245 w 292"/>
                <a:gd name="T5" fmla="*/ 116 h 121"/>
                <a:gd name="T6" fmla="*/ 256 w 292"/>
                <a:gd name="T7" fmla="*/ 119 h 121"/>
                <a:gd name="T8" fmla="*/ 270 w 292"/>
                <a:gd name="T9" fmla="*/ 121 h 121"/>
                <a:gd name="T10" fmla="*/ 283 w 292"/>
                <a:gd name="T11" fmla="*/ 118 h 121"/>
                <a:gd name="T12" fmla="*/ 289 w 292"/>
                <a:gd name="T13" fmla="*/ 110 h 121"/>
                <a:gd name="T14" fmla="*/ 292 w 292"/>
                <a:gd name="T15" fmla="*/ 93 h 121"/>
                <a:gd name="T16" fmla="*/ 289 w 292"/>
                <a:gd name="T17" fmla="*/ 73 h 121"/>
                <a:gd name="T18" fmla="*/ 277 w 292"/>
                <a:gd name="T19" fmla="*/ 60 h 121"/>
                <a:gd name="T20" fmla="*/ 258 w 292"/>
                <a:gd name="T21" fmla="*/ 47 h 121"/>
                <a:gd name="T22" fmla="*/ 233 w 292"/>
                <a:gd name="T23" fmla="*/ 33 h 121"/>
                <a:gd name="T24" fmla="*/ 208 w 292"/>
                <a:gd name="T25" fmla="*/ 22 h 121"/>
                <a:gd name="T26" fmla="*/ 184 w 292"/>
                <a:gd name="T27" fmla="*/ 12 h 121"/>
                <a:gd name="T28" fmla="*/ 164 w 292"/>
                <a:gd name="T29" fmla="*/ 4 h 121"/>
                <a:gd name="T30" fmla="*/ 153 w 292"/>
                <a:gd name="T31" fmla="*/ 0 h 121"/>
                <a:gd name="T32" fmla="*/ 140 w 292"/>
                <a:gd name="T33" fmla="*/ 0 h 121"/>
                <a:gd name="T34" fmla="*/ 134 w 292"/>
                <a:gd name="T35" fmla="*/ 2 h 121"/>
                <a:gd name="T36" fmla="*/ 119 w 292"/>
                <a:gd name="T37" fmla="*/ 8 h 121"/>
                <a:gd name="T38" fmla="*/ 98 w 292"/>
                <a:gd name="T39" fmla="*/ 16 h 121"/>
                <a:gd name="T40" fmla="*/ 71 w 292"/>
                <a:gd name="T41" fmla="*/ 27 h 121"/>
                <a:gd name="T42" fmla="*/ 46 w 292"/>
                <a:gd name="T43" fmla="*/ 39 h 121"/>
                <a:gd name="T44" fmla="*/ 25 w 292"/>
                <a:gd name="T45" fmla="*/ 52 h 121"/>
                <a:gd name="T46" fmla="*/ 8 w 292"/>
                <a:gd name="T47" fmla="*/ 66 h 121"/>
                <a:gd name="T48" fmla="*/ 0 w 292"/>
                <a:gd name="T49" fmla="*/ 81 h 121"/>
                <a:gd name="T50" fmla="*/ 0 w 292"/>
                <a:gd name="T51" fmla="*/ 102 h 121"/>
                <a:gd name="T52" fmla="*/ 6 w 292"/>
                <a:gd name="T53" fmla="*/ 114 h 121"/>
                <a:gd name="T54" fmla="*/ 15 w 292"/>
                <a:gd name="T55" fmla="*/ 119 h 121"/>
                <a:gd name="T56" fmla="*/ 29 w 292"/>
                <a:gd name="T57" fmla="*/ 121 h 121"/>
                <a:gd name="T58" fmla="*/ 42 w 292"/>
                <a:gd name="T59" fmla="*/ 119 h 121"/>
                <a:gd name="T60" fmla="*/ 52 w 292"/>
                <a:gd name="T61" fmla="*/ 114 h 121"/>
                <a:gd name="T62" fmla="*/ 57 w 292"/>
                <a:gd name="T63" fmla="*/ 110 h 121"/>
                <a:gd name="T64" fmla="*/ 59 w 292"/>
                <a:gd name="T65" fmla="*/ 108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121"/>
                <a:gd name="T101" fmla="*/ 292 w 292"/>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121">
                  <a:moveTo>
                    <a:pt x="231" y="108"/>
                  </a:moveTo>
                  <a:lnTo>
                    <a:pt x="231" y="110"/>
                  </a:lnTo>
                  <a:lnTo>
                    <a:pt x="233" y="110"/>
                  </a:lnTo>
                  <a:lnTo>
                    <a:pt x="237" y="112"/>
                  </a:lnTo>
                  <a:lnTo>
                    <a:pt x="239" y="114"/>
                  </a:lnTo>
                  <a:lnTo>
                    <a:pt x="245" y="116"/>
                  </a:lnTo>
                  <a:lnTo>
                    <a:pt x="250" y="119"/>
                  </a:lnTo>
                  <a:lnTo>
                    <a:pt x="256" y="119"/>
                  </a:lnTo>
                  <a:lnTo>
                    <a:pt x="264" y="121"/>
                  </a:lnTo>
                  <a:lnTo>
                    <a:pt x="270" y="121"/>
                  </a:lnTo>
                  <a:lnTo>
                    <a:pt x="277" y="119"/>
                  </a:lnTo>
                  <a:lnTo>
                    <a:pt x="283" y="118"/>
                  </a:lnTo>
                  <a:lnTo>
                    <a:pt x="287" y="114"/>
                  </a:lnTo>
                  <a:lnTo>
                    <a:pt x="289" y="110"/>
                  </a:lnTo>
                  <a:lnTo>
                    <a:pt x="291" y="102"/>
                  </a:lnTo>
                  <a:lnTo>
                    <a:pt x="292" y="93"/>
                  </a:lnTo>
                  <a:lnTo>
                    <a:pt x="291" y="81"/>
                  </a:lnTo>
                  <a:lnTo>
                    <a:pt x="289" y="73"/>
                  </a:lnTo>
                  <a:lnTo>
                    <a:pt x="285" y="66"/>
                  </a:lnTo>
                  <a:lnTo>
                    <a:pt x="277" y="60"/>
                  </a:lnTo>
                  <a:lnTo>
                    <a:pt x="268" y="52"/>
                  </a:lnTo>
                  <a:lnTo>
                    <a:pt x="258" y="47"/>
                  </a:lnTo>
                  <a:lnTo>
                    <a:pt x="245" y="39"/>
                  </a:lnTo>
                  <a:lnTo>
                    <a:pt x="233" y="33"/>
                  </a:lnTo>
                  <a:lnTo>
                    <a:pt x="220" y="27"/>
                  </a:lnTo>
                  <a:lnTo>
                    <a:pt x="208" y="22"/>
                  </a:lnTo>
                  <a:lnTo>
                    <a:pt x="195" y="16"/>
                  </a:lnTo>
                  <a:lnTo>
                    <a:pt x="184" y="12"/>
                  </a:lnTo>
                  <a:lnTo>
                    <a:pt x="174" y="8"/>
                  </a:lnTo>
                  <a:lnTo>
                    <a:pt x="164" y="4"/>
                  </a:lnTo>
                  <a:lnTo>
                    <a:pt x="157" y="2"/>
                  </a:lnTo>
                  <a:lnTo>
                    <a:pt x="153" y="0"/>
                  </a:lnTo>
                  <a:lnTo>
                    <a:pt x="151" y="0"/>
                  </a:lnTo>
                  <a:lnTo>
                    <a:pt x="140" y="0"/>
                  </a:lnTo>
                  <a:lnTo>
                    <a:pt x="138" y="0"/>
                  </a:lnTo>
                  <a:lnTo>
                    <a:pt x="134" y="2"/>
                  </a:lnTo>
                  <a:lnTo>
                    <a:pt x="128" y="4"/>
                  </a:lnTo>
                  <a:lnTo>
                    <a:pt x="119" y="8"/>
                  </a:lnTo>
                  <a:lnTo>
                    <a:pt x="109" y="12"/>
                  </a:lnTo>
                  <a:lnTo>
                    <a:pt x="98" y="16"/>
                  </a:lnTo>
                  <a:lnTo>
                    <a:pt x="84" y="22"/>
                  </a:lnTo>
                  <a:lnTo>
                    <a:pt x="71" y="27"/>
                  </a:lnTo>
                  <a:lnTo>
                    <a:pt x="59" y="33"/>
                  </a:lnTo>
                  <a:lnTo>
                    <a:pt x="46" y="39"/>
                  </a:lnTo>
                  <a:lnTo>
                    <a:pt x="34" y="47"/>
                  </a:lnTo>
                  <a:lnTo>
                    <a:pt x="25" y="52"/>
                  </a:lnTo>
                  <a:lnTo>
                    <a:pt x="15" y="60"/>
                  </a:lnTo>
                  <a:lnTo>
                    <a:pt x="8" y="66"/>
                  </a:lnTo>
                  <a:lnTo>
                    <a:pt x="2" y="73"/>
                  </a:lnTo>
                  <a:lnTo>
                    <a:pt x="0" y="81"/>
                  </a:lnTo>
                  <a:lnTo>
                    <a:pt x="0" y="93"/>
                  </a:lnTo>
                  <a:lnTo>
                    <a:pt x="0" y="102"/>
                  </a:lnTo>
                  <a:lnTo>
                    <a:pt x="2" y="110"/>
                  </a:lnTo>
                  <a:lnTo>
                    <a:pt x="6" y="114"/>
                  </a:lnTo>
                  <a:lnTo>
                    <a:pt x="10" y="118"/>
                  </a:lnTo>
                  <a:lnTo>
                    <a:pt x="15" y="119"/>
                  </a:lnTo>
                  <a:lnTo>
                    <a:pt x="21" y="121"/>
                  </a:lnTo>
                  <a:lnTo>
                    <a:pt x="29" y="121"/>
                  </a:lnTo>
                  <a:lnTo>
                    <a:pt x="34" y="119"/>
                  </a:lnTo>
                  <a:lnTo>
                    <a:pt x="42" y="119"/>
                  </a:lnTo>
                  <a:lnTo>
                    <a:pt x="48" y="116"/>
                  </a:lnTo>
                  <a:lnTo>
                    <a:pt x="52" y="114"/>
                  </a:lnTo>
                  <a:lnTo>
                    <a:pt x="55" y="112"/>
                  </a:lnTo>
                  <a:lnTo>
                    <a:pt x="57" y="110"/>
                  </a:lnTo>
                  <a:lnTo>
                    <a:pt x="59" y="110"/>
                  </a:lnTo>
                  <a:lnTo>
                    <a:pt x="59" y="10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75" name="Freeform 76"/>
            <p:cNvSpPr>
              <a:spLocks/>
            </p:cNvSpPr>
            <p:nvPr/>
          </p:nvSpPr>
          <p:spPr bwMode="auto">
            <a:xfrm>
              <a:off x="2772" y="2435"/>
              <a:ext cx="214" cy="63"/>
            </a:xfrm>
            <a:custGeom>
              <a:avLst/>
              <a:gdLst>
                <a:gd name="T0" fmla="*/ 214 w 214"/>
                <a:gd name="T1" fmla="*/ 0 h 63"/>
                <a:gd name="T2" fmla="*/ 212 w 214"/>
                <a:gd name="T3" fmla="*/ 0 h 63"/>
                <a:gd name="T4" fmla="*/ 209 w 214"/>
                <a:gd name="T5" fmla="*/ 1 h 63"/>
                <a:gd name="T6" fmla="*/ 201 w 214"/>
                <a:gd name="T7" fmla="*/ 5 h 63"/>
                <a:gd name="T8" fmla="*/ 195 w 214"/>
                <a:gd name="T9" fmla="*/ 9 h 63"/>
                <a:gd name="T10" fmla="*/ 186 w 214"/>
                <a:gd name="T11" fmla="*/ 13 h 63"/>
                <a:gd name="T12" fmla="*/ 178 w 214"/>
                <a:gd name="T13" fmla="*/ 19 h 63"/>
                <a:gd name="T14" fmla="*/ 172 w 214"/>
                <a:gd name="T15" fmla="*/ 26 h 63"/>
                <a:gd name="T16" fmla="*/ 167 w 214"/>
                <a:gd name="T17" fmla="*/ 36 h 63"/>
                <a:gd name="T18" fmla="*/ 165 w 214"/>
                <a:gd name="T19" fmla="*/ 44 h 63"/>
                <a:gd name="T20" fmla="*/ 159 w 214"/>
                <a:gd name="T21" fmla="*/ 49 h 63"/>
                <a:gd name="T22" fmla="*/ 153 w 214"/>
                <a:gd name="T23" fmla="*/ 55 h 63"/>
                <a:gd name="T24" fmla="*/ 146 w 214"/>
                <a:gd name="T25" fmla="*/ 57 h 63"/>
                <a:gd name="T26" fmla="*/ 140 w 214"/>
                <a:gd name="T27" fmla="*/ 61 h 63"/>
                <a:gd name="T28" fmla="*/ 132 w 214"/>
                <a:gd name="T29" fmla="*/ 63 h 63"/>
                <a:gd name="T30" fmla="*/ 126 w 214"/>
                <a:gd name="T31" fmla="*/ 63 h 63"/>
                <a:gd name="T32" fmla="*/ 121 w 214"/>
                <a:gd name="T33" fmla="*/ 63 h 63"/>
                <a:gd name="T34" fmla="*/ 96 w 214"/>
                <a:gd name="T35" fmla="*/ 63 h 63"/>
                <a:gd name="T36" fmla="*/ 90 w 214"/>
                <a:gd name="T37" fmla="*/ 63 h 63"/>
                <a:gd name="T38" fmla="*/ 83 w 214"/>
                <a:gd name="T39" fmla="*/ 63 h 63"/>
                <a:gd name="T40" fmla="*/ 75 w 214"/>
                <a:gd name="T41" fmla="*/ 61 h 63"/>
                <a:gd name="T42" fmla="*/ 69 w 214"/>
                <a:gd name="T43" fmla="*/ 57 h 63"/>
                <a:gd name="T44" fmla="*/ 63 w 214"/>
                <a:gd name="T45" fmla="*/ 55 h 63"/>
                <a:gd name="T46" fmla="*/ 58 w 214"/>
                <a:gd name="T47" fmla="*/ 49 h 63"/>
                <a:gd name="T48" fmla="*/ 52 w 214"/>
                <a:gd name="T49" fmla="*/ 44 h 63"/>
                <a:gd name="T50" fmla="*/ 48 w 214"/>
                <a:gd name="T51" fmla="*/ 36 h 63"/>
                <a:gd name="T52" fmla="*/ 44 w 214"/>
                <a:gd name="T53" fmla="*/ 26 h 63"/>
                <a:gd name="T54" fmla="*/ 37 w 214"/>
                <a:gd name="T55" fmla="*/ 19 h 63"/>
                <a:gd name="T56" fmla="*/ 29 w 214"/>
                <a:gd name="T57" fmla="*/ 13 h 63"/>
                <a:gd name="T58" fmla="*/ 21 w 214"/>
                <a:gd name="T59" fmla="*/ 9 h 63"/>
                <a:gd name="T60" fmla="*/ 14 w 214"/>
                <a:gd name="T61" fmla="*/ 5 h 63"/>
                <a:gd name="T62" fmla="*/ 6 w 214"/>
                <a:gd name="T63" fmla="*/ 1 h 63"/>
                <a:gd name="T64" fmla="*/ 2 w 214"/>
                <a:gd name="T65" fmla="*/ 0 h 63"/>
                <a:gd name="T66" fmla="*/ 0 w 214"/>
                <a:gd name="T67" fmla="*/ 0 h 63"/>
                <a:gd name="T68" fmla="*/ 214 w 214"/>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63"/>
                <a:gd name="T107" fmla="*/ 214 w 214"/>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63">
                  <a:moveTo>
                    <a:pt x="214" y="0"/>
                  </a:moveTo>
                  <a:lnTo>
                    <a:pt x="212" y="0"/>
                  </a:lnTo>
                  <a:lnTo>
                    <a:pt x="209" y="1"/>
                  </a:lnTo>
                  <a:lnTo>
                    <a:pt x="201" y="5"/>
                  </a:lnTo>
                  <a:lnTo>
                    <a:pt x="195" y="9"/>
                  </a:lnTo>
                  <a:lnTo>
                    <a:pt x="186" y="13"/>
                  </a:lnTo>
                  <a:lnTo>
                    <a:pt x="178" y="19"/>
                  </a:lnTo>
                  <a:lnTo>
                    <a:pt x="172" y="26"/>
                  </a:lnTo>
                  <a:lnTo>
                    <a:pt x="167" y="36"/>
                  </a:lnTo>
                  <a:lnTo>
                    <a:pt x="165" y="44"/>
                  </a:lnTo>
                  <a:lnTo>
                    <a:pt x="159" y="49"/>
                  </a:lnTo>
                  <a:lnTo>
                    <a:pt x="153" y="55"/>
                  </a:lnTo>
                  <a:lnTo>
                    <a:pt x="146" y="57"/>
                  </a:lnTo>
                  <a:lnTo>
                    <a:pt x="140" y="61"/>
                  </a:lnTo>
                  <a:lnTo>
                    <a:pt x="132" y="63"/>
                  </a:lnTo>
                  <a:lnTo>
                    <a:pt x="126" y="63"/>
                  </a:lnTo>
                  <a:lnTo>
                    <a:pt x="121" y="63"/>
                  </a:lnTo>
                  <a:lnTo>
                    <a:pt x="96" y="63"/>
                  </a:lnTo>
                  <a:lnTo>
                    <a:pt x="90" y="63"/>
                  </a:lnTo>
                  <a:lnTo>
                    <a:pt x="83" y="63"/>
                  </a:lnTo>
                  <a:lnTo>
                    <a:pt x="75" y="61"/>
                  </a:lnTo>
                  <a:lnTo>
                    <a:pt x="69" y="57"/>
                  </a:lnTo>
                  <a:lnTo>
                    <a:pt x="63" y="55"/>
                  </a:lnTo>
                  <a:lnTo>
                    <a:pt x="58" y="49"/>
                  </a:lnTo>
                  <a:lnTo>
                    <a:pt x="52" y="44"/>
                  </a:lnTo>
                  <a:lnTo>
                    <a:pt x="48" y="36"/>
                  </a:lnTo>
                  <a:lnTo>
                    <a:pt x="44" y="26"/>
                  </a:lnTo>
                  <a:lnTo>
                    <a:pt x="37" y="19"/>
                  </a:lnTo>
                  <a:lnTo>
                    <a:pt x="29" y="13"/>
                  </a:lnTo>
                  <a:lnTo>
                    <a:pt x="21" y="9"/>
                  </a:lnTo>
                  <a:lnTo>
                    <a:pt x="14" y="5"/>
                  </a:lnTo>
                  <a:lnTo>
                    <a:pt x="6" y="1"/>
                  </a:lnTo>
                  <a:lnTo>
                    <a:pt x="2" y="0"/>
                  </a:lnTo>
                  <a:lnTo>
                    <a:pt x="0" y="0"/>
                  </a:lnTo>
                  <a:lnTo>
                    <a:pt x="214"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76" name="Freeform 77"/>
            <p:cNvSpPr>
              <a:spLocks/>
            </p:cNvSpPr>
            <p:nvPr/>
          </p:nvSpPr>
          <p:spPr bwMode="auto">
            <a:xfrm>
              <a:off x="2772" y="2435"/>
              <a:ext cx="214" cy="63"/>
            </a:xfrm>
            <a:custGeom>
              <a:avLst/>
              <a:gdLst>
                <a:gd name="T0" fmla="*/ 214 w 214"/>
                <a:gd name="T1" fmla="*/ 0 h 63"/>
                <a:gd name="T2" fmla="*/ 212 w 214"/>
                <a:gd name="T3" fmla="*/ 0 h 63"/>
                <a:gd name="T4" fmla="*/ 209 w 214"/>
                <a:gd name="T5" fmla="*/ 1 h 63"/>
                <a:gd name="T6" fmla="*/ 201 w 214"/>
                <a:gd name="T7" fmla="*/ 5 h 63"/>
                <a:gd name="T8" fmla="*/ 195 w 214"/>
                <a:gd name="T9" fmla="*/ 9 h 63"/>
                <a:gd name="T10" fmla="*/ 186 w 214"/>
                <a:gd name="T11" fmla="*/ 13 h 63"/>
                <a:gd name="T12" fmla="*/ 178 w 214"/>
                <a:gd name="T13" fmla="*/ 19 h 63"/>
                <a:gd name="T14" fmla="*/ 172 w 214"/>
                <a:gd name="T15" fmla="*/ 26 h 63"/>
                <a:gd name="T16" fmla="*/ 167 w 214"/>
                <a:gd name="T17" fmla="*/ 36 h 63"/>
                <a:gd name="T18" fmla="*/ 165 w 214"/>
                <a:gd name="T19" fmla="*/ 44 h 63"/>
                <a:gd name="T20" fmla="*/ 159 w 214"/>
                <a:gd name="T21" fmla="*/ 49 h 63"/>
                <a:gd name="T22" fmla="*/ 153 w 214"/>
                <a:gd name="T23" fmla="*/ 55 h 63"/>
                <a:gd name="T24" fmla="*/ 146 w 214"/>
                <a:gd name="T25" fmla="*/ 57 h 63"/>
                <a:gd name="T26" fmla="*/ 140 w 214"/>
                <a:gd name="T27" fmla="*/ 61 h 63"/>
                <a:gd name="T28" fmla="*/ 132 w 214"/>
                <a:gd name="T29" fmla="*/ 63 h 63"/>
                <a:gd name="T30" fmla="*/ 126 w 214"/>
                <a:gd name="T31" fmla="*/ 63 h 63"/>
                <a:gd name="T32" fmla="*/ 121 w 214"/>
                <a:gd name="T33" fmla="*/ 63 h 63"/>
                <a:gd name="T34" fmla="*/ 96 w 214"/>
                <a:gd name="T35" fmla="*/ 63 h 63"/>
                <a:gd name="T36" fmla="*/ 90 w 214"/>
                <a:gd name="T37" fmla="*/ 63 h 63"/>
                <a:gd name="T38" fmla="*/ 83 w 214"/>
                <a:gd name="T39" fmla="*/ 63 h 63"/>
                <a:gd name="T40" fmla="*/ 75 w 214"/>
                <a:gd name="T41" fmla="*/ 61 h 63"/>
                <a:gd name="T42" fmla="*/ 69 w 214"/>
                <a:gd name="T43" fmla="*/ 57 h 63"/>
                <a:gd name="T44" fmla="*/ 63 w 214"/>
                <a:gd name="T45" fmla="*/ 55 h 63"/>
                <a:gd name="T46" fmla="*/ 58 w 214"/>
                <a:gd name="T47" fmla="*/ 49 h 63"/>
                <a:gd name="T48" fmla="*/ 52 w 214"/>
                <a:gd name="T49" fmla="*/ 44 h 63"/>
                <a:gd name="T50" fmla="*/ 48 w 214"/>
                <a:gd name="T51" fmla="*/ 36 h 63"/>
                <a:gd name="T52" fmla="*/ 44 w 214"/>
                <a:gd name="T53" fmla="*/ 26 h 63"/>
                <a:gd name="T54" fmla="*/ 37 w 214"/>
                <a:gd name="T55" fmla="*/ 19 h 63"/>
                <a:gd name="T56" fmla="*/ 29 w 214"/>
                <a:gd name="T57" fmla="*/ 13 h 63"/>
                <a:gd name="T58" fmla="*/ 21 w 214"/>
                <a:gd name="T59" fmla="*/ 9 h 63"/>
                <a:gd name="T60" fmla="*/ 14 w 214"/>
                <a:gd name="T61" fmla="*/ 5 h 63"/>
                <a:gd name="T62" fmla="*/ 6 w 214"/>
                <a:gd name="T63" fmla="*/ 1 h 63"/>
                <a:gd name="T64" fmla="*/ 2 w 214"/>
                <a:gd name="T65" fmla="*/ 0 h 63"/>
                <a:gd name="T66" fmla="*/ 0 w 214"/>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63"/>
                <a:gd name="T104" fmla="*/ 214 w 214"/>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63">
                  <a:moveTo>
                    <a:pt x="214" y="0"/>
                  </a:moveTo>
                  <a:lnTo>
                    <a:pt x="212" y="0"/>
                  </a:lnTo>
                  <a:lnTo>
                    <a:pt x="209" y="1"/>
                  </a:lnTo>
                  <a:lnTo>
                    <a:pt x="201" y="5"/>
                  </a:lnTo>
                  <a:lnTo>
                    <a:pt x="195" y="9"/>
                  </a:lnTo>
                  <a:lnTo>
                    <a:pt x="186" y="13"/>
                  </a:lnTo>
                  <a:lnTo>
                    <a:pt x="178" y="19"/>
                  </a:lnTo>
                  <a:lnTo>
                    <a:pt x="172" y="26"/>
                  </a:lnTo>
                  <a:lnTo>
                    <a:pt x="167" y="36"/>
                  </a:lnTo>
                  <a:lnTo>
                    <a:pt x="165" y="44"/>
                  </a:lnTo>
                  <a:lnTo>
                    <a:pt x="159" y="49"/>
                  </a:lnTo>
                  <a:lnTo>
                    <a:pt x="153" y="55"/>
                  </a:lnTo>
                  <a:lnTo>
                    <a:pt x="146" y="57"/>
                  </a:lnTo>
                  <a:lnTo>
                    <a:pt x="140" y="61"/>
                  </a:lnTo>
                  <a:lnTo>
                    <a:pt x="132" y="63"/>
                  </a:lnTo>
                  <a:lnTo>
                    <a:pt x="126" y="63"/>
                  </a:lnTo>
                  <a:lnTo>
                    <a:pt x="121" y="63"/>
                  </a:lnTo>
                  <a:lnTo>
                    <a:pt x="96" y="63"/>
                  </a:lnTo>
                  <a:lnTo>
                    <a:pt x="90" y="63"/>
                  </a:lnTo>
                  <a:lnTo>
                    <a:pt x="83" y="63"/>
                  </a:lnTo>
                  <a:lnTo>
                    <a:pt x="75" y="61"/>
                  </a:lnTo>
                  <a:lnTo>
                    <a:pt x="69" y="57"/>
                  </a:lnTo>
                  <a:lnTo>
                    <a:pt x="63" y="55"/>
                  </a:lnTo>
                  <a:lnTo>
                    <a:pt x="58" y="49"/>
                  </a:lnTo>
                  <a:lnTo>
                    <a:pt x="52" y="44"/>
                  </a:lnTo>
                  <a:lnTo>
                    <a:pt x="48" y="36"/>
                  </a:lnTo>
                  <a:lnTo>
                    <a:pt x="44" y="26"/>
                  </a:lnTo>
                  <a:lnTo>
                    <a:pt x="37" y="19"/>
                  </a:lnTo>
                  <a:lnTo>
                    <a:pt x="29" y="13"/>
                  </a:lnTo>
                  <a:lnTo>
                    <a:pt x="21" y="9"/>
                  </a:lnTo>
                  <a:lnTo>
                    <a:pt x="14" y="5"/>
                  </a:lnTo>
                  <a:lnTo>
                    <a:pt x="6" y="1"/>
                  </a:lnTo>
                  <a:lnTo>
                    <a:pt x="2" y="0"/>
                  </a:lnTo>
                  <a:lnTo>
                    <a:pt x="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77" name="Freeform 78"/>
            <p:cNvSpPr>
              <a:spLocks/>
            </p:cNvSpPr>
            <p:nvPr/>
          </p:nvSpPr>
          <p:spPr bwMode="auto">
            <a:xfrm>
              <a:off x="2858" y="2304"/>
              <a:ext cx="18" cy="29"/>
            </a:xfrm>
            <a:custGeom>
              <a:avLst/>
              <a:gdLst>
                <a:gd name="T0" fmla="*/ 10 w 18"/>
                <a:gd name="T1" fmla="*/ 29 h 29"/>
                <a:gd name="T2" fmla="*/ 12 w 18"/>
                <a:gd name="T3" fmla="*/ 27 h 29"/>
                <a:gd name="T4" fmla="*/ 16 w 18"/>
                <a:gd name="T5" fmla="*/ 25 h 29"/>
                <a:gd name="T6" fmla="*/ 18 w 18"/>
                <a:gd name="T7" fmla="*/ 19 h 29"/>
                <a:gd name="T8" fmla="*/ 18 w 18"/>
                <a:gd name="T9" fmla="*/ 15 h 29"/>
                <a:gd name="T10" fmla="*/ 18 w 18"/>
                <a:gd name="T11" fmla="*/ 10 h 29"/>
                <a:gd name="T12" fmla="*/ 16 w 18"/>
                <a:gd name="T13" fmla="*/ 4 h 29"/>
                <a:gd name="T14" fmla="*/ 12 w 18"/>
                <a:gd name="T15" fmla="*/ 2 h 29"/>
                <a:gd name="T16" fmla="*/ 10 w 18"/>
                <a:gd name="T17" fmla="*/ 0 h 29"/>
                <a:gd name="T18" fmla="*/ 6 w 18"/>
                <a:gd name="T19" fmla="*/ 2 h 29"/>
                <a:gd name="T20" fmla="*/ 4 w 18"/>
                <a:gd name="T21" fmla="*/ 4 h 29"/>
                <a:gd name="T22" fmla="*/ 0 w 18"/>
                <a:gd name="T23" fmla="*/ 10 h 29"/>
                <a:gd name="T24" fmla="*/ 0 w 18"/>
                <a:gd name="T25" fmla="*/ 15 h 29"/>
                <a:gd name="T26" fmla="*/ 0 w 18"/>
                <a:gd name="T27" fmla="*/ 19 h 29"/>
                <a:gd name="T28" fmla="*/ 4 w 18"/>
                <a:gd name="T29" fmla="*/ 25 h 29"/>
                <a:gd name="T30" fmla="*/ 6 w 18"/>
                <a:gd name="T31" fmla="*/ 27 h 29"/>
                <a:gd name="T32" fmla="*/ 10 w 18"/>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0" y="29"/>
                  </a:moveTo>
                  <a:lnTo>
                    <a:pt x="12" y="27"/>
                  </a:lnTo>
                  <a:lnTo>
                    <a:pt x="16" y="25"/>
                  </a:lnTo>
                  <a:lnTo>
                    <a:pt x="18" y="19"/>
                  </a:lnTo>
                  <a:lnTo>
                    <a:pt x="18" y="15"/>
                  </a:lnTo>
                  <a:lnTo>
                    <a:pt x="18" y="10"/>
                  </a:lnTo>
                  <a:lnTo>
                    <a:pt x="16" y="4"/>
                  </a:lnTo>
                  <a:lnTo>
                    <a:pt x="12" y="2"/>
                  </a:lnTo>
                  <a:lnTo>
                    <a:pt x="10" y="0"/>
                  </a:lnTo>
                  <a:lnTo>
                    <a:pt x="6" y="2"/>
                  </a:lnTo>
                  <a:lnTo>
                    <a:pt x="4" y="4"/>
                  </a:lnTo>
                  <a:lnTo>
                    <a:pt x="0" y="10"/>
                  </a:lnTo>
                  <a:lnTo>
                    <a:pt x="0" y="15"/>
                  </a:lnTo>
                  <a:lnTo>
                    <a:pt x="0" y="19"/>
                  </a:lnTo>
                  <a:lnTo>
                    <a:pt x="4" y="25"/>
                  </a:lnTo>
                  <a:lnTo>
                    <a:pt x="6" y="27"/>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78" name="Freeform 79"/>
            <p:cNvSpPr>
              <a:spLocks/>
            </p:cNvSpPr>
            <p:nvPr/>
          </p:nvSpPr>
          <p:spPr bwMode="auto">
            <a:xfrm>
              <a:off x="2858" y="2304"/>
              <a:ext cx="18" cy="29"/>
            </a:xfrm>
            <a:custGeom>
              <a:avLst/>
              <a:gdLst>
                <a:gd name="T0" fmla="*/ 10 w 18"/>
                <a:gd name="T1" fmla="*/ 29 h 29"/>
                <a:gd name="T2" fmla="*/ 12 w 18"/>
                <a:gd name="T3" fmla="*/ 27 h 29"/>
                <a:gd name="T4" fmla="*/ 16 w 18"/>
                <a:gd name="T5" fmla="*/ 25 h 29"/>
                <a:gd name="T6" fmla="*/ 18 w 18"/>
                <a:gd name="T7" fmla="*/ 19 h 29"/>
                <a:gd name="T8" fmla="*/ 18 w 18"/>
                <a:gd name="T9" fmla="*/ 15 h 29"/>
                <a:gd name="T10" fmla="*/ 18 w 18"/>
                <a:gd name="T11" fmla="*/ 10 h 29"/>
                <a:gd name="T12" fmla="*/ 16 w 18"/>
                <a:gd name="T13" fmla="*/ 4 h 29"/>
                <a:gd name="T14" fmla="*/ 12 w 18"/>
                <a:gd name="T15" fmla="*/ 2 h 29"/>
                <a:gd name="T16" fmla="*/ 10 w 18"/>
                <a:gd name="T17" fmla="*/ 0 h 29"/>
                <a:gd name="T18" fmla="*/ 6 w 18"/>
                <a:gd name="T19" fmla="*/ 2 h 29"/>
                <a:gd name="T20" fmla="*/ 4 w 18"/>
                <a:gd name="T21" fmla="*/ 4 h 29"/>
                <a:gd name="T22" fmla="*/ 0 w 18"/>
                <a:gd name="T23" fmla="*/ 10 h 29"/>
                <a:gd name="T24" fmla="*/ 0 w 18"/>
                <a:gd name="T25" fmla="*/ 15 h 29"/>
                <a:gd name="T26" fmla="*/ 0 w 18"/>
                <a:gd name="T27" fmla="*/ 19 h 29"/>
                <a:gd name="T28" fmla="*/ 4 w 18"/>
                <a:gd name="T29" fmla="*/ 25 h 29"/>
                <a:gd name="T30" fmla="*/ 6 w 18"/>
                <a:gd name="T31" fmla="*/ 27 h 29"/>
                <a:gd name="T32" fmla="*/ 10 w 18"/>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0" y="29"/>
                  </a:moveTo>
                  <a:lnTo>
                    <a:pt x="12" y="27"/>
                  </a:lnTo>
                  <a:lnTo>
                    <a:pt x="16" y="25"/>
                  </a:lnTo>
                  <a:lnTo>
                    <a:pt x="18" y="19"/>
                  </a:lnTo>
                  <a:lnTo>
                    <a:pt x="18" y="15"/>
                  </a:lnTo>
                  <a:lnTo>
                    <a:pt x="18" y="10"/>
                  </a:lnTo>
                  <a:lnTo>
                    <a:pt x="16" y="4"/>
                  </a:lnTo>
                  <a:lnTo>
                    <a:pt x="12" y="2"/>
                  </a:lnTo>
                  <a:lnTo>
                    <a:pt x="10" y="0"/>
                  </a:lnTo>
                  <a:lnTo>
                    <a:pt x="6" y="2"/>
                  </a:lnTo>
                  <a:lnTo>
                    <a:pt x="4" y="4"/>
                  </a:lnTo>
                  <a:lnTo>
                    <a:pt x="0" y="10"/>
                  </a:lnTo>
                  <a:lnTo>
                    <a:pt x="0" y="15"/>
                  </a:lnTo>
                  <a:lnTo>
                    <a:pt x="0" y="19"/>
                  </a:lnTo>
                  <a:lnTo>
                    <a:pt x="4" y="25"/>
                  </a:lnTo>
                  <a:lnTo>
                    <a:pt x="6" y="27"/>
                  </a:lnTo>
                  <a:lnTo>
                    <a:pt x="10" y="29"/>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79" name="Freeform 80"/>
            <p:cNvSpPr>
              <a:spLocks/>
            </p:cNvSpPr>
            <p:nvPr/>
          </p:nvSpPr>
          <p:spPr bwMode="auto">
            <a:xfrm>
              <a:off x="2883" y="2308"/>
              <a:ext cx="17" cy="29"/>
            </a:xfrm>
            <a:custGeom>
              <a:avLst/>
              <a:gdLst>
                <a:gd name="T0" fmla="*/ 8 w 17"/>
                <a:gd name="T1" fmla="*/ 29 h 29"/>
                <a:gd name="T2" fmla="*/ 12 w 17"/>
                <a:gd name="T3" fmla="*/ 27 h 29"/>
                <a:gd name="T4" fmla="*/ 15 w 17"/>
                <a:gd name="T5" fmla="*/ 25 h 29"/>
                <a:gd name="T6" fmla="*/ 15 w 17"/>
                <a:gd name="T7" fmla="*/ 19 h 29"/>
                <a:gd name="T8" fmla="*/ 17 w 17"/>
                <a:gd name="T9" fmla="*/ 15 h 29"/>
                <a:gd name="T10" fmla="*/ 15 w 17"/>
                <a:gd name="T11" fmla="*/ 10 h 29"/>
                <a:gd name="T12" fmla="*/ 15 w 17"/>
                <a:gd name="T13" fmla="*/ 4 h 29"/>
                <a:gd name="T14" fmla="*/ 12 w 17"/>
                <a:gd name="T15" fmla="*/ 2 h 29"/>
                <a:gd name="T16" fmla="*/ 8 w 17"/>
                <a:gd name="T17" fmla="*/ 0 h 29"/>
                <a:gd name="T18" fmla="*/ 4 w 17"/>
                <a:gd name="T19" fmla="*/ 2 h 29"/>
                <a:gd name="T20" fmla="*/ 2 w 17"/>
                <a:gd name="T21" fmla="*/ 4 h 29"/>
                <a:gd name="T22" fmla="*/ 0 w 17"/>
                <a:gd name="T23" fmla="*/ 10 h 29"/>
                <a:gd name="T24" fmla="*/ 0 w 17"/>
                <a:gd name="T25" fmla="*/ 15 h 29"/>
                <a:gd name="T26" fmla="*/ 0 w 17"/>
                <a:gd name="T27" fmla="*/ 19 h 29"/>
                <a:gd name="T28" fmla="*/ 2 w 17"/>
                <a:gd name="T29" fmla="*/ 25 h 29"/>
                <a:gd name="T30" fmla="*/ 4 w 17"/>
                <a:gd name="T31" fmla="*/ 27 h 29"/>
                <a:gd name="T32" fmla="*/ 8 w 17"/>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8" y="29"/>
                  </a:moveTo>
                  <a:lnTo>
                    <a:pt x="12" y="27"/>
                  </a:lnTo>
                  <a:lnTo>
                    <a:pt x="15" y="25"/>
                  </a:lnTo>
                  <a:lnTo>
                    <a:pt x="15" y="19"/>
                  </a:lnTo>
                  <a:lnTo>
                    <a:pt x="17" y="15"/>
                  </a:lnTo>
                  <a:lnTo>
                    <a:pt x="15" y="10"/>
                  </a:lnTo>
                  <a:lnTo>
                    <a:pt x="15" y="4"/>
                  </a:lnTo>
                  <a:lnTo>
                    <a:pt x="12" y="2"/>
                  </a:lnTo>
                  <a:lnTo>
                    <a:pt x="8" y="0"/>
                  </a:lnTo>
                  <a:lnTo>
                    <a:pt x="4" y="2"/>
                  </a:lnTo>
                  <a:lnTo>
                    <a:pt x="2" y="4"/>
                  </a:lnTo>
                  <a:lnTo>
                    <a:pt x="0" y="10"/>
                  </a:lnTo>
                  <a:lnTo>
                    <a:pt x="0" y="15"/>
                  </a:lnTo>
                  <a:lnTo>
                    <a:pt x="0" y="19"/>
                  </a:lnTo>
                  <a:lnTo>
                    <a:pt x="2" y="25"/>
                  </a:lnTo>
                  <a:lnTo>
                    <a:pt x="4" y="27"/>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80" name="Freeform 81"/>
            <p:cNvSpPr>
              <a:spLocks/>
            </p:cNvSpPr>
            <p:nvPr/>
          </p:nvSpPr>
          <p:spPr bwMode="auto">
            <a:xfrm>
              <a:off x="2883" y="2308"/>
              <a:ext cx="17" cy="29"/>
            </a:xfrm>
            <a:custGeom>
              <a:avLst/>
              <a:gdLst>
                <a:gd name="T0" fmla="*/ 8 w 17"/>
                <a:gd name="T1" fmla="*/ 29 h 29"/>
                <a:gd name="T2" fmla="*/ 12 w 17"/>
                <a:gd name="T3" fmla="*/ 27 h 29"/>
                <a:gd name="T4" fmla="*/ 15 w 17"/>
                <a:gd name="T5" fmla="*/ 25 h 29"/>
                <a:gd name="T6" fmla="*/ 15 w 17"/>
                <a:gd name="T7" fmla="*/ 19 h 29"/>
                <a:gd name="T8" fmla="*/ 17 w 17"/>
                <a:gd name="T9" fmla="*/ 15 h 29"/>
                <a:gd name="T10" fmla="*/ 15 w 17"/>
                <a:gd name="T11" fmla="*/ 10 h 29"/>
                <a:gd name="T12" fmla="*/ 15 w 17"/>
                <a:gd name="T13" fmla="*/ 4 h 29"/>
                <a:gd name="T14" fmla="*/ 12 w 17"/>
                <a:gd name="T15" fmla="*/ 2 h 29"/>
                <a:gd name="T16" fmla="*/ 8 w 17"/>
                <a:gd name="T17" fmla="*/ 0 h 29"/>
                <a:gd name="T18" fmla="*/ 4 w 17"/>
                <a:gd name="T19" fmla="*/ 2 h 29"/>
                <a:gd name="T20" fmla="*/ 2 w 17"/>
                <a:gd name="T21" fmla="*/ 4 h 29"/>
                <a:gd name="T22" fmla="*/ 0 w 17"/>
                <a:gd name="T23" fmla="*/ 10 h 29"/>
                <a:gd name="T24" fmla="*/ 0 w 17"/>
                <a:gd name="T25" fmla="*/ 15 h 29"/>
                <a:gd name="T26" fmla="*/ 0 w 17"/>
                <a:gd name="T27" fmla="*/ 19 h 29"/>
                <a:gd name="T28" fmla="*/ 2 w 17"/>
                <a:gd name="T29" fmla="*/ 25 h 29"/>
                <a:gd name="T30" fmla="*/ 4 w 17"/>
                <a:gd name="T31" fmla="*/ 27 h 29"/>
                <a:gd name="T32" fmla="*/ 8 w 17"/>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8" y="29"/>
                  </a:moveTo>
                  <a:lnTo>
                    <a:pt x="12" y="27"/>
                  </a:lnTo>
                  <a:lnTo>
                    <a:pt x="15" y="25"/>
                  </a:lnTo>
                  <a:lnTo>
                    <a:pt x="15" y="19"/>
                  </a:lnTo>
                  <a:lnTo>
                    <a:pt x="17" y="15"/>
                  </a:lnTo>
                  <a:lnTo>
                    <a:pt x="15" y="10"/>
                  </a:lnTo>
                  <a:lnTo>
                    <a:pt x="15" y="4"/>
                  </a:lnTo>
                  <a:lnTo>
                    <a:pt x="12" y="2"/>
                  </a:lnTo>
                  <a:lnTo>
                    <a:pt x="8" y="0"/>
                  </a:lnTo>
                  <a:lnTo>
                    <a:pt x="4" y="2"/>
                  </a:lnTo>
                  <a:lnTo>
                    <a:pt x="2" y="4"/>
                  </a:lnTo>
                  <a:lnTo>
                    <a:pt x="0" y="10"/>
                  </a:lnTo>
                  <a:lnTo>
                    <a:pt x="0" y="15"/>
                  </a:lnTo>
                  <a:lnTo>
                    <a:pt x="0" y="19"/>
                  </a:lnTo>
                  <a:lnTo>
                    <a:pt x="2" y="25"/>
                  </a:lnTo>
                  <a:lnTo>
                    <a:pt x="4" y="27"/>
                  </a:lnTo>
                  <a:lnTo>
                    <a:pt x="8" y="29"/>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Title 2"/>
          <p:cNvSpPr>
            <a:spLocks noGrp="1"/>
          </p:cNvSpPr>
          <p:nvPr>
            <p:ph type="title"/>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5311" y="349249"/>
            <a:ext cx="10757051" cy="850900"/>
          </a:xfrm>
        </p:spPr>
        <p:txBody>
          <a:bodyPr/>
          <a:lstStyle/>
          <a:p>
            <a:pPr eaLnBrk="1" hangingPunct="1">
              <a:defRPr/>
            </a:pPr>
            <a:r>
              <a:rPr lang="en-US" sz="3200" dirty="0" smtClean="0"/>
              <a:t>Roles of Specific Units for C&amp;G Award Administration</a:t>
            </a:r>
            <a:endParaRPr lang="en-US" sz="3200" dirty="0"/>
          </a:p>
        </p:txBody>
      </p:sp>
      <p:sp>
        <p:nvSpPr>
          <p:cNvPr id="49155" name="Rectangle 3"/>
          <p:cNvSpPr>
            <a:spLocks noGrp="1" noChangeArrowheads="1"/>
          </p:cNvSpPr>
          <p:nvPr>
            <p:ph type="body" idx="1"/>
          </p:nvPr>
        </p:nvSpPr>
        <p:spPr>
          <a:xfrm>
            <a:off x="595311" y="1190624"/>
            <a:ext cx="9980674" cy="3581400"/>
          </a:xfrm>
        </p:spPr>
        <p:txBody>
          <a:bodyPr>
            <a:noAutofit/>
          </a:bodyPr>
          <a:lstStyle/>
          <a:p>
            <a:pPr marL="0" indent="0">
              <a:buNone/>
            </a:pPr>
            <a:r>
              <a:rPr lang="en-US" sz="1400" b="1" dirty="0"/>
              <a:t>Human Resources</a:t>
            </a:r>
            <a:endParaRPr lang="en-US" sz="1400" dirty="0"/>
          </a:p>
          <a:p>
            <a:r>
              <a:rPr lang="en-US" sz="1400" u="sng" dirty="0">
                <a:hlinkClick r:id="rId3"/>
              </a:rPr>
              <a:t>https://www.hr.ucsb.edu/</a:t>
            </a:r>
            <a:endParaRPr lang="en-US" sz="1400" dirty="0"/>
          </a:p>
          <a:p>
            <a:endParaRPr lang="en-US" sz="1400" dirty="0"/>
          </a:p>
          <a:p>
            <a:pPr marL="0" indent="0">
              <a:buNone/>
            </a:pPr>
            <a:r>
              <a:rPr lang="en-US" sz="1400" b="1" dirty="0"/>
              <a:t>Academic Personnel</a:t>
            </a:r>
            <a:endParaRPr lang="en-US" sz="1400" dirty="0"/>
          </a:p>
          <a:p>
            <a:r>
              <a:rPr lang="en-US" sz="1400" dirty="0"/>
              <a:t>The Office of Academic Personnel is a service organization whose mission is to facilitate the recruitment, appointment, advancement, and development of outstanding and diverse faculty and academic appointees. </a:t>
            </a:r>
          </a:p>
          <a:p>
            <a:r>
              <a:rPr lang="en-US" sz="1400" dirty="0"/>
              <a:t>The Office of Academic Personnel interacts with the Office of the President, the Chancellor, Executive Vice Chancellor, Associate Vice Chancellor, Colleges, Departments, and academic employees to develop, analyze, interpret and implement academic personnel policies and procedures. </a:t>
            </a:r>
            <a:endParaRPr lang="en-US" sz="1400" dirty="0" smtClean="0"/>
          </a:p>
          <a:p>
            <a:r>
              <a:rPr lang="en-US" sz="1400" dirty="0"/>
              <a:t>The Office of Academic Personnel </a:t>
            </a:r>
            <a:r>
              <a:rPr lang="en-US" sz="1400" dirty="0" smtClean="0"/>
              <a:t>provides training to campus on handling Summer Salary payroll issues and Salary Cap payroll issues in UCPath, as well other academic payroll compensation issues.</a:t>
            </a:r>
            <a:endParaRPr lang="en-US" sz="1400" dirty="0"/>
          </a:p>
          <a:p>
            <a:r>
              <a:rPr lang="en-US" sz="1400" u="sng" dirty="0">
                <a:hlinkClick r:id="rId4"/>
              </a:rPr>
              <a:t>https://ap.ucsb.edu/</a:t>
            </a:r>
            <a:endParaRPr lang="en-US" sz="1400" dirty="0"/>
          </a:p>
        </p:txBody>
      </p:sp>
    </p:spTree>
    <p:extLst>
      <p:ext uri="{BB962C8B-B14F-4D97-AF65-F5344CB8AC3E}">
        <p14:creationId xmlns:p14="http://schemas.microsoft.com/office/powerpoint/2010/main" val="119867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down)">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down)">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wipe(down)">
                                      <p:cBhvr>
                                        <p:cTn id="17" dur="500"/>
                                        <p:tgtEl>
                                          <p:spTgt spid="491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Effect transition="in" filter="wipe(down)">
                                      <p:cBhvr>
                                        <p:cTn id="22" dur="500"/>
                                        <p:tgtEl>
                                          <p:spTgt spid="491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down)">
                                      <p:cBhvr>
                                        <p:cTn id="27" dur="500"/>
                                        <p:tgtEl>
                                          <p:spTgt spid="491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155">
                                            <p:txEl>
                                              <p:pRg st="6" end="6"/>
                                            </p:txEl>
                                          </p:spTgt>
                                        </p:tgtEl>
                                        <p:attrNameLst>
                                          <p:attrName>style.visibility</p:attrName>
                                        </p:attrNameLst>
                                      </p:cBhvr>
                                      <p:to>
                                        <p:strVal val="visible"/>
                                      </p:to>
                                    </p:set>
                                    <p:animEffect transition="in" filter="wipe(down)">
                                      <p:cBhvr>
                                        <p:cTn id="32" dur="500"/>
                                        <p:tgtEl>
                                          <p:spTgt spid="491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9155">
                                            <p:txEl>
                                              <p:pRg st="7" end="7"/>
                                            </p:txEl>
                                          </p:spTgt>
                                        </p:tgtEl>
                                        <p:attrNameLst>
                                          <p:attrName>style.visibility</p:attrName>
                                        </p:attrNameLst>
                                      </p:cBhvr>
                                      <p:to>
                                        <p:strVal val="visible"/>
                                      </p:to>
                                    </p:set>
                                    <p:animEffect transition="in" filter="wipe(down)">
                                      <p:cBhvr>
                                        <p:cTn id="37" dur="500"/>
                                        <p:tgtEl>
                                          <p:spTgt spid="49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theme/theme1.xml><?xml version="1.0" encoding="utf-8"?>
<a:theme xmlns:a="http://schemas.openxmlformats.org/drawingml/2006/main" name="Office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R UCSB WIde Screen" id="{CFA21AEA-C278-E54D-B853-53BB5699550E}" vid="{BAB70160-1421-B34C-9793-8BE5A971AA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 Star Wide Screen</Template>
  <TotalTime>1040</TotalTime>
  <Words>4095</Words>
  <Application>Microsoft Office PowerPoint</Application>
  <PresentationFormat>Custom</PresentationFormat>
  <Paragraphs>475</Paragraphs>
  <Slides>82</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Microsoft ClipArt Gallery</vt:lpstr>
      <vt:lpstr>  Star Class Cost Accounting Standards and Costing Principles   </vt:lpstr>
      <vt:lpstr>Agenda</vt:lpstr>
      <vt:lpstr>Quick Review – The Challenge of this Class </vt:lpstr>
      <vt:lpstr>Roles of Specific Units for C&amp;G Award Administration</vt:lpstr>
      <vt:lpstr>Roles of Specific Units for C&amp;G Award Administration</vt:lpstr>
      <vt:lpstr>Roles of Specific Units for C&amp;G Award Administration</vt:lpstr>
      <vt:lpstr>Roles of Specific Units for C&amp;G Award Administration</vt:lpstr>
      <vt:lpstr>Roles of Specific Units for C&amp;G Award Administration</vt:lpstr>
      <vt:lpstr>Roles of Specific Units for C&amp;G Award Administration</vt:lpstr>
      <vt:lpstr>Quick Review – The General Ledger</vt:lpstr>
      <vt:lpstr>Quick Review – Direct vs. Indirect Costs</vt:lpstr>
      <vt:lpstr>Quick Review – Direct vs. Indirect Costs</vt:lpstr>
      <vt:lpstr>Quick Review – Direct vs. Indirect Costs</vt:lpstr>
      <vt:lpstr>Quick Review – Direct vs. Indirect Costs</vt:lpstr>
      <vt:lpstr>II)  Cost Accounting Standards (CAS)</vt:lpstr>
      <vt:lpstr>Cost Accounting Standards (CAS)</vt:lpstr>
      <vt:lpstr>Cost Accounting Standards (CAS)</vt:lpstr>
      <vt:lpstr>Cost Accounting Standards</vt:lpstr>
      <vt:lpstr>Cost Accounting Standards</vt:lpstr>
      <vt:lpstr>Four Cost Accounting Standards Apply to Colleges and Universities</vt:lpstr>
      <vt:lpstr>501- Consistency in Estimating,     Accumulating, and Reporting Costs</vt:lpstr>
      <vt:lpstr>501 Requires that:</vt:lpstr>
      <vt:lpstr>502- Consistency in Allocating Costs Incurred for the Same Purpose</vt:lpstr>
      <vt:lpstr>502-Requires that:</vt:lpstr>
      <vt:lpstr>505- Accounting for Unallowable Costs</vt:lpstr>
      <vt:lpstr>Unallowable Activities</vt:lpstr>
      <vt:lpstr>Unallowable Costs</vt:lpstr>
      <vt:lpstr>Object Codes for Unallowable Costs</vt:lpstr>
      <vt:lpstr>506- Cost Accounting Period</vt:lpstr>
      <vt:lpstr>CONCLUSION</vt:lpstr>
      <vt:lpstr>Disclosure Statement (Form DS-2)</vt:lpstr>
      <vt:lpstr>Disclosure Statement (Form DS-2)</vt:lpstr>
      <vt:lpstr> III. - OMB Uniform Guidance Replaces A-21  Cost Principles for Educational Institutions</vt:lpstr>
      <vt:lpstr>How to Determine if a Cost is:</vt:lpstr>
      <vt:lpstr>Reasonable</vt:lpstr>
      <vt:lpstr>Questions to Determine Reasonableness</vt:lpstr>
      <vt:lpstr>Allocable</vt:lpstr>
      <vt:lpstr>Questions to Determine if Costs are Allocable</vt:lpstr>
      <vt:lpstr>Allowable</vt:lpstr>
      <vt:lpstr>Questions to Determine Allowability</vt:lpstr>
      <vt:lpstr>To sum it up………..</vt:lpstr>
      <vt:lpstr>PowerPoint Presentation</vt:lpstr>
      <vt:lpstr>PowerPoint Presentation</vt:lpstr>
      <vt:lpstr>IV.  Business Finance Bulletin A-47 – Published by UCOP </vt:lpstr>
      <vt:lpstr>Business Finance Bulletin A-47</vt:lpstr>
      <vt:lpstr>Business Finance Bulletin A-47</vt:lpstr>
      <vt:lpstr>Business Finance Bulletin A-47 </vt:lpstr>
      <vt:lpstr>V.  UCSB Departmental Costing Guidelines</vt:lpstr>
      <vt:lpstr>UCSB Departmental Costing Guidelines</vt:lpstr>
      <vt:lpstr>UCSB Departmental Costing Guidelines</vt:lpstr>
      <vt:lpstr>VI.  Costing Principles</vt:lpstr>
      <vt:lpstr>A. Direct Costs</vt:lpstr>
      <vt:lpstr>Examples of Direct Costs</vt:lpstr>
      <vt:lpstr>Costs Directly Charged to Awards</vt:lpstr>
      <vt:lpstr>B.  Facilities &amp; Administrative Costs</vt:lpstr>
      <vt:lpstr>Types of F&amp;A Costs</vt:lpstr>
      <vt:lpstr>Introduction to Indirect Costs at UCSB</vt:lpstr>
      <vt:lpstr>Is it a DIRECT COST OR F&amp;A?</vt:lpstr>
      <vt:lpstr>C.  Object Code Listing</vt:lpstr>
      <vt:lpstr>C.  Object Code Listing Example from Ledger</vt:lpstr>
      <vt:lpstr>Object Code Summary</vt:lpstr>
      <vt:lpstr>Subcontracts/Subgrants</vt:lpstr>
      <vt:lpstr> VII. – National Science Foundation Audit</vt:lpstr>
      <vt:lpstr>September 2012 NSF-OIG Audit Report Findings</vt:lpstr>
      <vt:lpstr>Finding 1</vt:lpstr>
      <vt:lpstr>Finding 2</vt:lpstr>
      <vt:lpstr>Finding 3</vt:lpstr>
      <vt:lpstr>Finding 4</vt:lpstr>
      <vt:lpstr>Finding 5</vt:lpstr>
      <vt:lpstr>Finding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Resources</vt:lpstr>
      <vt:lpstr>F&amp;A Resources </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Fortier</dc:creator>
  <cp:lastModifiedBy>ACTG Clark, Tyler</cp:lastModifiedBy>
  <cp:revision>52</cp:revision>
  <cp:lastPrinted>2019-10-01T00:29:33Z</cp:lastPrinted>
  <dcterms:created xsi:type="dcterms:W3CDTF">2018-06-22T23:15:41Z</dcterms:created>
  <dcterms:modified xsi:type="dcterms:W3CDTF">2019-10-01T00:46:55Z</dcterms:modified>
</cp:coreProperties>
</file>